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25"/>
  </p:notesMasterIdLst>
  <p:sldIdLst>
    <p:sldId id="257" r:id="rId2"/>
    <p:sldId id="278" r:id="rId3"/>
    <p:sldId id="279" r:id="rId4"/>
    <p:sldId id="280" r:id="rId5"/>
    <p:sldId id="281" r:id="rId6"/>
    <p:sldId id="259" r:id="rId7"/>
    <p:sldId id="282" r:id="rId8"/>
    <p:sldId id="290" r:id="rId9"/>
    <p:sldId id="285" r:id="rId10"/>
    <p:sldId id="283" r:id="rId11"/>
    <p:sldId id="289" r:id="rId12"/>
    <p:sldId id="286" r:id="rId13"/>
    <p:sldId id="262" r:id="rId14"/>
    <p:sldId id="261" r:id="rId15"/>
    <p:sldId id="263" r:id="rId16"/>
    <p:sldId id="264" r:id="rId17"/>
    <p:sldId id="287" r:id="rId18"/>
    <p:sldId id="266" r:id="rId19"/>
    <p:sldId id="267" r:id="rId20"/>
    <p:sldId id="268" r:id="rId21"/>
    <p:sldId id="270" r:id="rId22"/>
    <p:sldId id="288" r:id="rId23"/>
    <p:sldId id="275" r:id="rId24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686" y="-6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DC9602-1D36-45B5-811B-CA10CDB4B599}" type="doc">
      <dgm:prSet loTypeId="urn:microsoft.com/office/officeart/2005/8/layout/hProcess6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0423115A-5528-4FE0-9199-9FA539B8A5F5}">
      <dgm:prSet phldrT="[Text]" custT="1"/>
      <dgm:spPr/>
      <dgm:t>
        <a:bodyPr/>
        <a:lstStyle/>
        <a:p>
          <a:r>
            <a:rPr lang="fr-FR" sz="1400" b="1" dirty="0" err="1" smtClean="0">
              <a:latin typeface="+mj-lt"/>
            </a:rPr>
            <a:t>Apply</a:t>
          </a:r>
          <a:endParaRPr lang="id-ID" sz="1400" b="1" dirty="0">
            <a:latin typeface="+mj-lt"/>
          </a:endParaRPr>
        </a:p>
      </dgm:t>
    </dgm:pt>
    <dgm:pt modelId="{1EE6D41A-451E-4F76-B678-5A396C15BC41}" type="parTrans" cxnId="{22984748-07BD-46B2-9B5E-4DDACEC1EBA5}">
      <dgm:prSet/>
      <dgm:spPr/>
      <dgm:t>
        <a:bodyPr/>
        <a:lstStyle/>
        <a:p>
          <a:endParaRPr lang="id-ID"/>
        </a:p>
      </dgm:t>
    </dgm:pt>
    <dgm:pt modelId="{B562DB2B-548A-4028-8E4B-21DEC925A660}" type="sibTrans" cxnId="{22984748-07BD-46B2-9B5E-4DDACEC1EBA5}">
      <dgm:prSet/>
      <dgm:spPr/>
      <dgm:t>
        <a:bodyPr/>
        <a:lstStyle/>
        <a:p>
          <a:endParaRPr lang="id-ID"/>
        </a:p>
      </dgm:t>
    </dgm:pt>
    <dgm:pt modelId="{9550B4E1-06D2-44D3-8430-61182FD7B89B}">
      <dgm:prSet phldrT="[Text]" custT="1"/>
      <dgm:spPr/>
      <dgm:t>
        <a:bodyPr/>
        <a:lstStyle/>
        <a:p>
          <a:r>
            <a:rPr lang="fr-FR" sz="1400" b="1" dirty="0" smtClean="0">
              <a:latin typeface="+mj-lt"/>
            </a:rPr>
            <a:t>Screening</a:t>
          </a:r>
          <a:endParaRPr lang="id-ID" sz="1400" b="1" dirty="0">
            <a:latin typeface="+mj-lt"/>
          </a:endParaRPr>
        </a:p>
      </dgm:t>
    </dgm:pt>
    <dgm:pt modelId="{BC47716B-614A-4E98-850E-69B4C8D04A4E}" type="parTrans" cxnId="{EB2C76CD-4522-46B8-9B2E-39CDC4B32F0B}">
      <dgm:prSet/>
      <dgm:spPr/>
      <dgm:t>
        <a:bodyPr/>
        <a:lstStyle/>
        <a:p>
          <a:endParaRPr lang="id-ID"/>
        </a:p>
      </dgm:t>
    </dgm:pt>
    <dgm:pt modelId="{6C76EEDE-9C30-4598-BF6E-F32C45D15E47}" type="sibTrans" cxnId="{EB2C76CD-4522-46B8-9B2E-39CDC4B32F0B}">
      <dgm:prSet/>
      <dgm:spPr/>
      <dgm:t>
        <a:bodyPr/>
        <a:lstStyle/>
        <a:p>
          <a:endParaRPr lang="id-ID"/>
        </a:p>
      </dgm:t>
    </dgm:pt>
    <dgm:pt modelId="{B0344F17-F678-469A-80C1-AE31F2A5455E}">
      <dgm:prSet phldrT="[Text]" custT="1"/>
      <dgm:spPr/>
      <dgm:t>
        <a:bodyPr/>
        <a:lstStyle/>
        <a:p>
          <a:r>
            <a:rPr lang="id-ID" sz="1400" b="1" dirty="0" smtClean="0">
              <a:latin typeface="+mj-lt"/>
            </a:rPr>
            <a:t>Interview</a:t>
          </a:r>
          <a:endParaRPr lang="fr-FR" sz="1400" b="1" dirty="0" smtClean="0">
            <a:latin typeface="+mj-lt"/>
          </a:endParaRPr>
        </a:p>
      </dgm:t>
    </dgm:pt>
    <dgm:pt modelId="{892ED359-9E63-4F5C-8046-D63FF834617D}" type="parTrans" cxnId="{404D44FA-09AB-4634-A954-AD985A0FA48B}">
      <dgm:prSet/>
      <dgm:spPr/>
      <dgm:t>
        <a:bodyPr/>
        <a:lstStyle/>
        <a:p>
          <a:endParaRPr lang="id-ID"/>
        </a:p>
      </dgm:t>
    </dgm:pt>
    <dgm:pt modelId="{19FAF48E-4773-40E9-9BAF-00D3A393ABF9}" type="sibTrans" cxnId="{404D44FA-09AB-4634-A954-AD985A0FA48B}">
      <dgm:prSet/>
      <dgm:spPr/>
      <dgm:t>
        <a:bodyPr/>
        <a:lstStyle/>
        <a:p>
          <a:endParaRPr lang="id-ID"/>
        </a:p>
      </dgm:t>
    </dgm:pt>
    <dgm:pt modelId="{08E98DAE-A456-421B-8E8E-B8112FE2D241}">
      <dgm:prSet phldrT="[Text]" custT="1"/>
      <dgm:spPr/>
      <dgm:t>
        <a:bodyPr/>
        <a:lstStyle/>
        <a:p>
          <a:r>
            <a:rPr lang="id-ID" sz="1400" b="1" dirty="0" smtClean="0">
              <a:latin typeface="+mj-lt"/>
            </a:rPr>
            <a:t>Approval</a:t>
          </a:r>
          <a:endParaRPr lang="id-ID" sz="1400" b="1" dirty="0">
            <a:latin typeface="+mj-lt"/>
          </a:endParaRPr>
        </a:p>
      </dgm:t>
    </dgm:pt>
    <dgm:pt modelId="{F7D05832-0F63-4BAE-9873-E1EC63268230}" type="parTrans" cxnId="{294FC9ED-FA10-454D-8412-B90E8B16F596}">
      <dgm:prSet/>
      <dgm:spPr/>
      <dgm:t>
        <a:bodyPr/>
        <a:lstStyle/>
        <a:p>
          <a:endParaRPr lang="id-ID"/>
        </a:p>
      </dgm:t>
    </dgm:pt>
    <dgm:pt modelId="{C7289944-5106-40F8-B115-250F54EB87D5}" type="sibTrans" cxnId="{294FC9ED-FA10-454D-8412-B90E8B16F596}">
      <dgm:prSet/>
      <dgm:spPr/>
      <dgm:t>
        <a:bodyPr/>
        <a:lstStyle/>
        <a:p>
          <a:endParaRPr lang="id-ID"/>
        </a:p>
      </dgm:t>
    </dgm:pt>
    <dgm:pt modelId="{B32D896B-ED4F-4F22-9A81-B2301BA9BCAB}">
      <dgm:prSet phldrT="[Text]"/>
      <dgm:spPr/>
      <dgm:t>
        <a:bodyPr/>
        <a:lstStyle/>
        <a:p>
          <a:endParaRPr lang="id-ID" dirty="0"/>
        </a:p>
      </dgm:t>
    </dgm:pt>
    <dgm:pt modelId="{281F6836-3A5E-4BBA-A7FB-A1807589A508}" type="parTrans" cxnId="{432FF6F0-47A2-49B0-AD92-9890E01AFDB5}">
      <dgm:prSet/>
      <dgm:spPr/>
      <dgm:t>
        <a:bodyPr/>
        <a:lstStyle/>
        <a:p>
          <a:endParaRPr lang="id-ID"/>
        </a:p>
      </dgm:t>
    </dgm:pt>
    <dgm:pt modelId="{B8FA20E4-CD1A-4206-90A7-FF9877CE6894}" type="sibTrans" cxnId="{432FF6F0-47A2-49B0-AD92-9890E01AFDB5}">
      <dgm:prSet/>
      <dgm:spPr/>
      <dgm:t>
        <a:bodyPr/>
        <a:lstStyle/>
        <a:p>
          <a:endParaRPr lang="id-ID"/>
        </a:p>
      </dgm:t>
    </dgm:pt>
    <dgm:pt modelId="{BA584704-1D5F-4620-A7ED-024DDD78CA15}">
      <dgm:prSet phldrT="[Text]"/>
      <dgm:spPr/>
      <dgm:t>
        <a:bodyPr/>
        <a:lstStyle/>
        <a:p>
          <a:endParaRPr lang="id-ID" dirty="0"/>
        </a:p>
      </dgm:t>
    </dgm:pt>
    <dgm:pt modelId="{5000FD47-9CA0-4466-9859-9FEB03AE9303}" type="parTrans" cxnId="{76B4028F-194D-4080-B8A8-CD189ED5E756}">
      <dgm:prSet/>
      <dgm:spPr/>
      <dgm:t>
        <a:bodyPr/>
        <a:lstStyle/>
        <a:p>
          <a:endParaRPr lang="id-ID"/>
        </a:p>
      </dgm:t>
    </dgm:pt>
    <dgm:pt modelId="{FFF1E260-4138-4D3B-8AB6-B9CDFB5C24F2}" type="sibTrans" cxnId="{76B4028F-194D-4080-B8A8-CD189ED5E756}">
      <dgm:prSet/>
      <dgm:spPr/>
      <dgm:t>
        <a:bodyPr/>
        <a:lstStyle/>
        <a:p>
          <a:endParaRPr lang="id-ID"/>
        </a:p>
      </dgm:t>
    </dgm:pt>
    <dgm:pt modelId="{352864CD-13CF-4810-8452-EC851171EE62}">
      <dgm:prSet phldrT="[Text]"/>
      <dgm:spPr/>
      <dgm:t>
        <a:bodyPr/>
        <a:lstStyle/>
        <a:p>
          <a:endParaRPr lang="id-ID" dirty="0"/>
        </a:p>
      </dgm:t>
    </dgm:pt>
    <dgm:pt modelId="{02BFC55E-6447-4A80-99E2-2629DBD27911}" type="parTrans" cxnId="{5DDE9334-EA11-4F4C-A774-04D5FC62415C}">
      <dgm:prSet/>
      <dgm:spPr/>
      <dgm:t>
        <a:bodyPr/>
        <a:lstStyle/>
        <a:p>
          <a:endParaRPr lang="id-ID"/>
        </a:p>
      </dgm:t>
    </dgm:pt>
    <dgm:pt modelId="{E7B8830B-C133-431B-BC3C-57FDE0A5646A}" type="sibTrans" cxnId="{5DDE9334-EA11-4F4C-A774-04D5FC62415C}">
      <dgm:prSet/>
      <dgm:spPr/>
      <dgm:t>
        <a:bodyPr/>
        <a:lstStyle/>
        <a:p>
          <a:endParaRPr lang="id-ID"/>
        </a:p>
      </dgm:t>
    </dgm:pt>
    <dgm:pt modelId="{7AD38BA3-8BA8-4F09-80B1-926AA1DEF87A}">
      <dgm:prSet phldrT="[Text]"/>
      <dgm:spPr/>
      <dgm:t>
        <a:bodyPr/>
        <a:lstStyle/>
        <a:p>
          <a:endParaRPr lang="id-ID" dirty="0"/>
        </a:p>
      </dgm:t>
    </dgm:pt>
    <dgm:pt modelId="{5653880F-7FF2-43D9-9167-FD359B2DA487}" type="parTrans" cxnId="{C54AB691-03EC-4007-A136-B255D7B17FD7}">
      <dgm:prSet/>
      <dgm:spPr/>
      <dgm:t>
        <a:bodyPr/>
        <a:lstStyle/>
        <a:p>
          <a:endParaRPr lang="id-ID"/>
        </a:p>
      </dgm:t>
    </dgm:pt>
    <dgm:pt modelId="{61FB7166-2C7C-40D2-AAB8-409D06F8A7A0}" type="sibTrans" cxnId="{C54AB691-03EC-4007-A136-B255D7B17FD7}">
      <dgm:prSet/>
      <dgm:spPr/>
      <dgm:t>
        <a:bodyPr/>
        <a:lstStyle/>
        <a:p>
          <a:endParaRPr lang="id-ID"/>
        </a:p>
      </dgm:t>
    </dgm:pt>
    <dgm:pt modelId="{73C82426-9A42-4A22-B5B3-984B88206561}" type="pres">
      <dgm:prSet presAssocID="{77DC9602-1D36-45B5-811B-CA10CDB4B59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E4CCF3B4-E4F9-43C0-9603-596E756858B8}" type="pres">
      <dgm:prSet presAssocID="{B32D896B-ED4F-4F22-9A81-B2301BA9BCAB}" presName="compNode" presStyleCnt="0"/>
      <dgm:spPr/>
      <dgm:t>
        <a:bodyPr/>
        <a:lstStyle/>
        <a:p>
          <a:endParaRPr lang="fr-FR"/>
        </a:p>
      </dgm:t>
    </dgm:pt>
    <dgm:pt modelId="{2DE214DE-B5B3-406C-A7B1-EC892861B0E4}" type="pres">
      <dgm:prSet presAssocID="{B32D896B-ED4F-4F22-9A81-B2301BA9BCAB}" presName="noGeometry" presStyleCnt="0"/>
      <dgm:spPr/>
      <dgm:t>
        <a:bodyPr/>
        <a:lstStyle/>
        <a:p>
          <a:endParaRPr lang="fr-FR"/>
        </a:p>
      </dgm:t>
    </dgm:pt>
    <dgm:pt modelId="{C37D8219-AD09-49D2-891C-80B3AFA7898A}" type="pres">
      <dgm:prSet presAssocID="{B32D896B-ED4F-4F22-9A81-B2301BA9BCAB}" presName="childTextVisible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2608C28-E17E-4449-BE82-FC1296AF7E57}" type="pres">
      <dgm:prSet presAssocID="{B32D896B-ED4F-4F22-9A81-B2301BA9BCAB}" presName="childTextHidden" presStyleLbl="bgAccFollowNode1" presStyleIdx="0" presStyleCnt="4"/>
      <dgm:spPr/>
      <dgm:t>
        <a:bodyPr/>
        <a:lstStyle/>
        <a:p>
          <a:endParaRPr lang="id-ID"/>
        </a:p>
      </dgm:t>
    </dgm:pt>
    <dgm:pt modelId="{BC30F24B-CF94-4E3F-958F-99A84D88EE6B}" type="pres">
      <dgm:prSet presAssocID="{B32D896B-ED4F-4F22-9A81-B2301BA9BCA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6FDAB0B-B365-4F7E-BE01-344F48CE9C25}" type="pres">
      <dgm:prSet presAssocID="{B32D896B-ED4F-4F22-9A81-B2301BA9BCAB}" presName="aSpace" presStyleCnt="0"/>
      <dgm:spPr/>
      <dgm:t>
        <a:bodyPr/>
        <a:lstStyle/>
        <a:p>
          <a:endParaRPr lang="fr-FR"/>
        </a:p>
      </dgm:t>
    </dgm:pt>
    <dgm:pt modelId="{F4DCBA9E-8A3F-45B8-A2D4-2C30CF9F2CFB}" type="pres">
      <dgm:prSet presAssocID="{BA584704-1D5F-4620-A7ED-024DDD78CA15}" presName="compNode" presStyleCnt="0"/>
      <dgm:spPr/>
      <dgm:t>
        <a:bodyPr/>
        <a:lstStyle/>
        <a:p>
          <a:endParaRPr lang="fr-FR"/>
        </a:p>
      </dgm:t>
    </dgm:pt>
    <dgm:pt modelId="{3D124D86-2E84-4AEC-AEDE-9BB556A43912}" type="pres">
      <dgm:prSet presAssocID="{BA584704-1D5F-4620-A7ED-024DDD78CA15}" presName="noGeometry" presStyleCnt="0"/>
      <dgm:spPr/>
      <dgm:t>
        <a:bodyPr/>
        <a:lstStyle/>
        <a:p>
          <a:endParaRPr lang="fr-FR"/>
        </a:p>
      </dgm:t>
    </dgm:pt>
    <dgm:pt modelId="{4DB6B1EB-0CE3-43F1-A122-ED17D72BBC15}" type="pres">
      <dgm:prSet presAssocID="{BA584704-1D5F-4620-A7ED-024DDD78CA15}" presName="childTextVisible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B15F2D7-B642-48FC-AE01-38CDD05CDF90}" type="pres">
      <dgm:prSet presAssocID="{BA584704-1D5F-4620-A7ED-024DDD78CA15}" presName="childTextHidden" presStyleLbl="bgAccFollowNode1" presStyleIdx="1" presStyleCnt="4"/>
      <dgm:spPr/>
      <dgm:t>
        <a:bodyPr/>
        <a:lstStyle/>
        <a:p>
          <a:endParaRPr lang="id-ID"/>
        </a:p>
      </dgm:t>
    </dgm:pt>
    <dgm:pt modelId="{C8A93836-E0B7-49F2-A03C-274ECA2D7876}" type="pres">
      <dgm:prSet presAssocID="{BA584704-1D5F-4620-A7ED-024DDD78CA15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EDBF5AA-2436-4F35-91F2-6A153333D9B8}" type="pres">
      <dgm:prSet presAssocID="{BA584704-1D5F-4620-A7ED-024DDD78CA15}" presName="aSpace" presStyleCnt="0"/>
      <dgm:spPr/>
      <dgm:t>
        <a:bodyPr/>
        <a:lstStyle/>
        <a:p>
          <a:endParaRPr lang="fr-FR"/>
        </a:p>
      </dgm:t>
    </dgm:pt>
    <dgm:pt modelId="{362C60E6-F4B5-47CE-BE14-B4193F7A1A64}" type="pres">
      <dgm:prSet presAssocID="{352864CD-13CF-4810-8452-EC851171EE62}" presName="compNode" presStyleCnt="0"/>
      <dgm:spPr/>
      <dgm:t>
        <a:bodyPr/>
        <a:lstStyle/>
        <a:p>
          <a:endParaRPr lang="fr-FR"/>
        </a:p>
      </dgm:t>
    </dgm:pt>
    <dgm:pt modelId="{BD476747-1667-4E1F-9F87-36CDF171D261}" type="pres">
      <dgm:prSet presAssocID="{352864CD-13CF-4810-8452-EC851171EE62}" presName="noGeometry" presStyleCnt="0"/>
      <dgm:spPr/>
      <dgm:t>
        <a:bodyPr/>
        <a:lstStyle/>
        <a:p>
          <a:endParaRPr lang="fr-FR"/>
        </a:p>
      </dgm:t>
    </dgm:pt>
    <dgm:pt modelId="{A1114A7D-110E-4EAD-BF30-094D4BA5DAB1}" type="pres">
      <dgm:prSet presAssocID="{352864CD-13CF-4810-8452-EC851171EE62}" presName="childTextVisible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766A3B9-DB0F-4474-802A-DC3AAE73B034}" type="pres">
      <dgm:prSet presAssocID="{352864CD-13CF-4810-8452-EC851171EE62}" presName="childTextHidden" presStyleLbl="bgAccFollowNode1" presStyleIdx="2" presStyleCnt="4"/>
      <dgm:spPr/>
      <dgm:t>
        <a:bodyPr/>
        <a:lstStyle/>
        <a:p>
          <a:endParaRPr lang="id-ID"/>
        </a:p>
      </dgm:t>
    </dgm:pt>
    <dgm:pt modelId="{6BF6A8AF-D6BB-4318-991E-F43CDA9D8530}" type="pres">
      <dgm:prSet presAssocID="{352864CD-13CF-4810-8452-EC851171EE62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4C294F6-DA75-4DC3-A665-AA7AB62296EB}" type="pres">
      <dgm:prSet presAssocID="{352864CD-13CF-4810-8452-EC851171EE62}" presName="aSpace" presStyleCnt="0"/>
      <dgm:spPr/>
      <dgm:t>
        <a:bodyPr/>
        <a:lstStyle/>
        <a:p>
          <a:endParaRPr lang="fr-FR"/>
        </a:p>
      </dgm:t>
    </dgm:pt>
    <dgm:pt modelId="{4E33D856-CACD-4119-8395-69D8D4304644}" type="pres">
      <dgm:prSet presAssocID="{7AD38BA3-8BA8-4F09-80B1-926AA1DEF87A}" presName="compNode" presStyleCnt="0"/>
      <dgm:spPr/>
      <dgm:t>
        <a:bodyPr/>
        <a:lstStyle/>
        <a:p>
          <a:endParaRPr lang="fr-FR"/>
        </a:p>
      </dgm:t>
    </dgm:pt>
    <dgm:pt modelId="{972F59BE-0F4C-48D9-9114-E80187871FD1}" type="pres">
      <dgm:prSet presAssocID="{7AD38BA3-8BA8-4F09-80B1-926AA1DEF87A}" presName="noGeometry" presStyleCnt="0"/>
      <dgm:spPr/>
      <dgm:t>
        <a:bodyPr/>
        <a:lstStyle/>
        <a:p>
          <a:endParaRPr lang="fr-FR"/>
        </a:p>
      </dgm:t>
    </dgm:pt>
    <dgm:pt modelId="{7842EF30-78BB-4E5B-A38D-E736CB8DFA3F}" type="pres">
      <dgm:prSet presAssocID="{7AD38BA3-8BA8-4F09-80B1-926AA1DEF87A}" presName="childTextVisible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0FE324B-2A6D-4A14-AF4C-EAEE5FA7B778}" type="pres">
      <dgm:prSet presAssocID="{7AD38BA3-8BA8-4F09-80B1-926AA1DEF87A}" presName="childTextHidden" presStyleLbl="bgAccFollowNode1" presStyleIdx="3" presStyleCnt="4"/>
      <dgm:spPr/>
      <dgm:t>
        <a:bodyPr/>
        <a:lstStyle/>
        <a:p>
          <a:endParaRPr lang="id-ID"/>
        </a:p>
      </dgm:t>
    </dgm:pt>
    <dgm:pt modelId="{765ECBFD-5E64-4E84-A648-FE2FCAC14CFA}" type="pres">
      <dgm:prSet presAssocID="{7AD38BA3-8BA8-4F09-80B1-926AA1DEF87A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76B4028F-194D-4080-B8A8-CD189ED5E756}" srcId="{77DC9602-1D36-45B5-811B-CA10CDB4B599}" destId="{BA584704-1D5F-4620-A7ED-024DDD78CA15}" srcOrd="1" destOrd="0" parTransId="{5000FD47-9CA0-4466-9859-9FEB03AE9303}" sibTransId="{FFF1E260-4138-4D3B-8AB6-B9CDFB5C24F2}"/>
    <dgm:cxn modelId="{432FF6F0-47A2-49B0-AD92-9890E01AFDB5}" srcId="{77DC9602-1D36-45B5-811B-CA10CDB4B599}" destId="{B32D896B-ED4F-4F22-9A81-B2301BA9BCAB}" srcOrd="0" destOrd="0" parTransId="{281F6836-3A5E-4BBA-A7FB-A1807589A508}" sibTransId="{B8FA20E4-CD1A-4206-90A7-FF9877CE6894}"/>
    <dgm:cxn modelId="{C54AB691-03EC-4007-A136-B255D7B17FD7}" srcId="{77DC9602-1D36-45B5-811B-CA10CDB4B599}" destId="{7AD38BA3-8BA8-4F09-80B1-926AA1DEF87A}" srcOrd="3" destOrd="0" parTransId="{5653880F-7FF2-43D9-9167-FD359B2DA487}" sibTransId="{61FB7166-2C7C-40D2-AAB8-409D06F8A7A0}"/>
    <dgm:cxn modelId="{238E6EC5-35F5-4F9C-86A0-F34BEB14D30F}" type="presOf" srcId="{B32D896B-ED4F-4F22-9A81-B2301BA9BCAB}" destId="{BC30F24B-CF94-4E3F-958F-99A84D88EE6B}" srcOrd="0" destOrd="0" presId="urn:microsoft.com/office/officeart/2005/8/layout/hProcess6"/>
    <dgm:cxn modelId="{22984748-07BD-46B2-9B5E-4DDACEC1EBA5}" srcId="{B32D896B-ED4F-4F22-9A81-B2301BA9BCAB}" destId="{0423115A-5528-4FE0-9199-9FA539B8A5F5}" srcOrd="0" destOrd="0" parTransId="{1EE6D41A-451E-4F76-B678-5A396C15BC41}" sibTransId="{B562DB2B-548A-4028-8E4B-21DEC925A660}"/>
    <dgm:cxn modelId="{C1AA6D3A-FB37-44E3-87E5-2EEC8E18CD1D}" type="presOf" srcId="{9550B4E1-06D2-44D3-8430-61182FD7B89B}" destId="{0B15F2D7-B642-48FC-AE01-38CDD05CDF90}" srcOrd="1" destOrd="0" presId="urn:microsoft.com/office/officeart/2005/8/layout/hProcess6"/>
    <dgm:cxn modelId="{A92F12DD-56D8-4E06-82A2-3283DD68A3D5}" type="presOf" srcId="{0423115A-5528-4FE0-9199-9FA539B8A5F5}" destId="{C37D8219-AD09-49D2-891C-80B3AFA7898A}" srcOrd="0" destOrd="0" presId="urn:microsoft.com/office/officeart/2005/8/layout/hProcess6"/>
    <dgm:cxn modelId="{E1456844-732E-4619-B081-DED4D396EC83}" type="presOf" srcId="{BA584704-1D5F-4620-A7ED-024DDD78CA15}" destId="{C8A93836-E0B7-49F2-A03C-274ECA2D7876}" srcOrd="0" destOrd="0" presId="urn:microsoft.com/office/officeart/2005/8/layout/hProcess6"/>
    <dgm:cxn modelId="{97FC4FC7-E2C0-4524-B2E0-C8663EB5D111}" type="presOf" srcId="{0423115A-5528-4FE0-9199-9FA539B8A5F5}" destId="{42608C28-E17E-4449-BE82-FC1296AF7E57}" srcOrd="1" destOrd="0" presId="urn:microsoft.com/office/officeart/2005/8/layout/hProcess6"/>
    <dgm:cxn modelId="{E7195658-A0B8-4CE5-8C27-A2CFCC2901D6}" type="presOf" srcId="{77DC9602-1D36-45B5-811B-CA10CDB4B599}" destId="{73C82426-9A42-4A22-B5B3-984B88206561}" srcOrd="0" destOrd="0" presId="urn:microsoft.com/office/officeart/2005/8/layout/hProcess6"/>
    <dgm:cxn modelId="{350824B8-5471-406C-9555-F23F4579ED8A}" type="presOf" srcId="{352864CD-13CF-4810-8452-EC851171EE62}" destId="{6BF6A8AF-D6BB-4318-991E-F43CDA9D8530}" srcOrd="0" destOrd="0" presId="urn:microsoft.com/office/officeart/2005/8/layout/hProcess6"/>
    <dgm:cxn modelId="{EB2C76CD-4522-46B8-9B2E-39CDC4B32F0B}" srcId="{BA584704-1D5F-4620-A7ED-024DDD78CA15}" destId="{9550B4E1-06D2-44D3-8430-61182FD7B89B}" srcOrd="0" destOrd="0" parTransId="{BC47716B-614A-4E98-850E-69B4C8D04A4E}" sibTransId="{6C76EEDE-9C30-4598-BF6E-F32C45D15E47}"/>
    <dgm:cxn modelId="{5DDE9334-EA11-4F4C-A774-04D5FC62415C}" srcId="{77DC9602-1D36-45B5-811B-CA10CDB4B599}" destId="{352864CD-13CF-4810-8452-EC851171EE62}" srcOrd="2" destOrd="0" parTransId="{02BFC55E-6447-4A80-99E2-2629DBD27911}" sibTransId="{E7B8830B-C133-431B-BC3C-57FDE0A5646A}"/>
    <dgm:cxn modelId="{2D45D94F-CD2C-4B08-8BBB-6D80D1CFC6FC}" type="presOf" srcId="{B0344F17-F678-469A-80C1-AE31F2A5455E}" destId="{E766A3B9-DB0F-4474-802A-DC3AAE73B034}" srcOrd="1" destOrd="0" presId="urn:microsoft.com/office/officeart/2005/8/layout/hProcess6"/>
    <dgm:cxn modelId="{B3B673C3-367D-4F80-87AE-FA954541DDB0}" type="presOf" srcId="{9550B4E1-06D2-44D3-8430-61182FD7B89B}" destId="{4DB6B1EB-0CE3-43F1-A122-ED17D72BBC15}" srcOrd="0" destOrd="0" presId="urn:microsoft.com/office/officeart/2005/8/layout/hProcess6"/>
    <dgm:cxn modelId="{A8128F02-487F-47C5-B892-5E6B4E4C1B1A}" type="presOf" srcId="{B0344F17-F678-469A-80C1-AE31F2A5455E}" destId="{A1114A7D-110E-4EAD-BF30-094D4BA5DAB1}" srcOrd="0" destOrd="0" presId="urn:microsoft.com/office/officeart/2005/8/layout/hProcess6"/>
    <dgm:cxn modelId="{B02C8778-32AC-4898-BFF0-A96310831B1E}" type="presOf" srcId="{7AD38BA3-8BA8-4F09-80B1-926AA1DEF87A}" destId="{765ECBFD-5E64-4E84-A648-FE2FCAC14CFA}" srcOrd="0" destOrd="0" presId="urn:microsoft.com/office/officeart/2005/8/layout/hProcess6"/>
    <dgm:cxn modelId="{690061D3-A5CE-431F-82A7-78E9C971C081}" type="presOf" srcId="{08E98DAE-A456-421B-8E8E-B8112FE2D241}" destId="{7842EF30-78BB-4E5B-A38D-E736CB8DFA3F}" srcOrd="0" destOrd="0" presId="urn:microsoft.com/office/officeart/2005/8/layout/hProcess6"/>
    <dgm:cxn modelId="{8C6E2088-0C7E-444A-BF3F-159CF80E5068}" type="presOf" srcId="{08E98DAE-A456-421B-8E8E-B8112FE2D241}" destId="{60FE324B-2A6D-4A14-AF4C-EAEE5FA7B778}" srcOrd="1" destOrd="0" presId="urn:microsoft.com/office/officeart/2005/8/layout/hProcess6"/>
    <dgm:cxn modelId="{294FC9ED-FA10-454D-8412-B90E8B16F596}" srcId="{7AD38BA3-8BA8-4F09-80B1-926AA1DEF87A}" destId="{08E98DAE-A456-421B-8E8E-B8112FE2D241}" srcOrd="0" destOrd="0" parTransId="{F7D05832-0F63-4BAE-9873-E1EC63268230}" sibTransId="{C7289944-5106-40F8-B115-250F54EB87D5}"/>
    <dgm:cxn modelId="{404D44FA-09AB-4634-A954-AD985A0FA48B}" srcId="{352864CD-13CF-4810-8452-EC851171EE62}" destId="{B0344F17-F678-469A-80C1-AE31F2A5455E}" srcOrd="0" destOrd="0" parTransId="{892ED359-9E63-4F5C-8046-D63FF834617D}" sibTransId="{19FAF48E-4773-40E9-9BAF-00D3A393ABF9}"/>
    <dgm:cxn modelId="{4373E66C-5F86-41AD-91E6-1F6F5D17E280}" type="presParOf" srcId="{73C82426-9A42-4A22-B5B3-984B88206561}" destId="{E4CCF3B4-E4F9-43C0-9603-596E756858B8}" srcOrd="0" destOrd="0" presId="urn:microsoft.com/office/officeart/2005/8/layout/hProcess6"/>
    <dgm:cxn modelId="{37554BDD-51F2-47F3-BB4C-102DE2EDCB53}" type="presParOf" srcId="{E4CCF3B4-E4F9-43C0-9603-596E756858B8}" destId="{2DE214DE-B5B3-406C-A7B1-EC892861B0E4}" srcOrd="0" destOrd="0" presId="urn:microsoft.com/office/officeart/2005/8/layout/hProcess6"/>
    <dgm:cxn modelId="{3B049216-09CF-4539-9891-441E25B17373}" type="presParOf" srcId="{E4CCF3B4-E4F9-43C0-9603-596E756858B8}" destId="{C37D8219-AD09-49D2-891C-80B3AFA7898A}" srcOrd="1" destOrd="0" presId="urn:microsoft.com/office/officeart/2005/8/layout/hProcess6"/>
    <dgm:cxn modelId="{E1920898-9326-43A6-8AAE-1DACFEC77729}" type="presParOf" srcId="{E4CCF3B4-E4F9-43C0-9603-596E756858B8}" destId="{42608C28-E17E-4449-BE82-FC1296AF7E57}" srcOrd="2" destOrd="0" presId="urn:microsoft.com/office/officeart/2005/8/layout/hProcess6"/>
    <dgm:cxn modelId="{D7DD18BA-E95C-405B-A187-E904321B6B49}" type="presParOf" srcId="{E4CCF3B4-E4F9-43C0-9603-596E756858B8}" destId="{BC30F24B-CF94-4E3F-958F-99A84D88EE6B}" srcOrd="3" destOrd="0" presId="urn:microsoft.com/office/officeart/2005/8/layout/hProcess6"/>
    <dgm:cxn modelId="{0B898347-7CCD-493D-890F-C49287A4597D}" type="presParOf" srcId="{73C82426-9A42-4A22-B5B3-984B88206561}" destId="{36FDAB0B-B365-4F7E-BE01-344F48CE9C25}" srcOrd="1" destOrd="0" presId="urn:microsoft.com/office/officeart/2005/8/layout/hProcess6"/>
    <dgm:cxn modelId="{DC28A744-9659-46AE-99A1-4FCB6F9507AA}" type="presParOf" srcId="{73C82426-9A42-4A22-B5B3-984B88206561}" destId="{F4DCBA9E-8A3F-45B8-A2D4-2C30CF9F2CFB}" srcOrd="2" destOrd="0" presId="urn:microsoft.com/office/officeart/2005/8/layout/hProcess6"/>
    <dgm:cxn modelId="{4661A432-4ED1-40CA-B82D-C4DE5024C9A3}" type="presParOf" srcId="{F4DCBA9E-8A3F-45B8-A2D4-2C30CF9F2CFB}" destId="{3D124D86-2E84-4AEC-AEDE-9BB556A43912}" srcOrd="0" destOrd="0" presId="urn:microsoft.com/office/officeart/2005/8/layout/hProcess6"/>
    <dgm:cxn modelId="{25188A34-6FFB-4C82-96EB-7A37DF8864CE}" type="presParOf" srcId="{F4DCBA9E-8A3F-45B8-A2D4-2C30CF9F2CFB}" destId="{4DB6B1EB-0CE3-43F1-A122-ED17D72BBC15}" srcOrd="1" destOrd="0" presId="urn:microsoft.com/office/officeart/2005/8/layout/hProcess6"/>
    <dgm:cxn modelId="{B3874063-3446-4D4B-AD9C-CDE182F7690A}" type="presParOf" srcId="{F4DCBA9E-8A3F-45B8-A2D4-2C30CF9F2CFB}" destId="{0B15F2D7-B642-48FC-AE01-38CDD05CDF90}" srcOrd="2" destOrd="0" presId="urn:microsoft.com/office/officeart/2005/8/layout/hProcess6"/>
    <dgm:cxn modelId="{5F67931F-93C4-48B1-BABA-ED88B2DD139D}" type="presParOf" srcId="{F4DCBA9E-8A3F-45B8-A2D4-2C30CF9F2CFB}" destId="{C8A93836-E0B7-49F2-A03C-274ECA2D7876}" srcOrd="3" destOrd="0" presId="urn:microsoft.com/office/officeart/2005/8/layout/hProcess6"/>
    <dgm:cxn modelId="{CAAAE26D-D33E-44C3-9072-94C45FC2CB16}" type="presParOf" srcId="{73C82426-9A42-4A22-B5B3-984B88206561}" destId="{DEDBF5AA-2436-4F35-91F2-6A153333D9B8}" srcOrd="3" destOrd="0" presId="urn:microsoft.com/office/officeart/2005/8/layout/hProcess6"/>
    <dgm:cxn modelId="{6993465F-0531-453F-B66C-B1D2960595C4}" type="presParOf" srcId="{73C82426-9A42-4A22-B5B3-984B88206561}" destId="{362C60E6-F4B5-47CE-BE14-B4193F7A1A64}" srcOrd="4" destOrd="0" presId="urn:microsoft.com/office/officeart/2005/8/layout/hProcess6"/>
    <dgm:cxn modelId="{58B54C27-CB51-455B-B0CD-10F4A8934FAF}" type="presParOf" srcId="{362C60E6-F4B5-47CE-BE14-B4193F7A1A64}" destId="{BD476747-1667-4E1F-9F87-36CDF171D261}" srcOrd="0" destOrd="0" presId="urn:microsoft.com/office/officeart/2005/8/layout/hProcess6"/>
    <dgm:cxn modelId="{CFCC59C8-A715-4544-8AFA-6E29F862130B}" type="presParOf" srcId="{362C60E6-F4B5-47CE-BE14-B4193F7A1A64}" destId="{A1114A7D-110E-4EAD-BF30-094D4BA5DAB1}" srcOrd="1" destOrd="0" presId="urn:microsoft.com/office/officeart/2005/8/layout/hProcess6"/>
    <dgm:cxn modelId="{DE02981C-6ADD-4731-9447-96308B529A21}" type="presParOf" srcId="{362C60E6-F4B5-47CE-BE14-B4193F7A1A64}" destId="{E766A3B9-DB0F-4474-802A-DC3AAE73B034}" srcOrd="2" destOrd="0" presId="urn:microsoft.com/office/officeart/2005/8/layout/hProcess6"/>
    <dgm:cxn modelId="{0B50412E-813A-4890-9145-14B2E496B3A0}" type="presParOf" srcId="{362C60E6-F4B5-47CE-BE14-B4193F7A1A64}" destId="{6BF6A8AF-D6BB-4318-991E-F43CDA9D8530}" srcOrd="3" destOrd="0" presId="urn:microsoft.com/office/officeart/2005/8/layout/hProcess6"/>
    <dgm:cxn modelId="{7165FA60-746B-4AE1-B1E3-DC6899698EFC}" type="presParOf" srcId="{73C82426-9A42-4A22-B5B3-984B88206561}" destId="{C4C294F6-DA75-4DC3-A665-AA7AB62296EB}" srcOrd="5" destOrd="0" presId="urn:microsoft.com/office/officeart/2005/8/layout/hProcess6"/>
    <dgm:cxn modelId="{C2695184-A9DD-4BB3-82D7-1CA267B95F83}" type="presParOf" srcId="{73C82426-9A42-4A22-B5B3-984B88206561}" destId="{4E33D856-CACD-4119-8395-69D8D4304644}" srcOrd="6" destOrd="0" presId="urn:microsoft.com/office/officeart/2005/8/layout/hProcess6"/>
    <dgm:cxn modelId="{68F09C4A-D2B5-47FB-B507-A39739A39FA9}" type="presParOf" srcId="{4E33D856-CACD-4119-8395-69D8D4304644}" destId="{972F59BE-0F4C-48D9-9114-E80187871FD1}" srcOrd="0" destOrd="0" presId="urn:microsoft.com/office/officeart/2005/8/layout/hProcess6"/>
    <dgm:cxn modelId="{733F8C06-92E2-436E-81F2-C6D28D6A99D6}" type="presParOf" srcId="{4E33D856-CACD-4119-8395-69D8D4304644}" destId="{7842EF30-78BB-4E5B-A38D-E736CB8DFA3F}" srcOrd="1" destOrd="0" presId="urn:microsoft.com/office/officeart/2005/8/layout/hProcess6"/>
    <dgm:cxn modelId="{21251924-282F-472E-BCB4-B61F0E4FA166}" type="presParOf" srcId="{4E33D856-CACD-4119-8395-69D8D4304644}" destId="{60FE324B-2A6D-4A14-AF4C-EAEE5FA7B778}" srcOrd="2" destOrd="0" presId="urn:microsoft.com/office/officeart/2005/8/layout/hProcess6"/>
    <dgm:cxn modelId="{677FAE29-009D-4D75-970E-F7E5515720EE}" type="presParOf" srcId="{4E33D856-CACD-4119-8395-69D8D4304644}" destId="{765ECBFD-5E64-4E84-A648-FE2FCAC14CFA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7D8219-AD09-49D2-891C-80B3AFA7898A}">
      <dsp:nvSpPr>
        <dsp:cNvPr id="0" name=""/>
        <dsp:cNvSpPr/>
      </dsp:nvSpPr>
      <dsp:spPr>
        <a:xfrm>
          <a:off x="426218" y="673555"/>
          <a:ext cx="1687334" cy="1474942"/>
        </a:xfrm>
        <a:prstGeom prst="rightArrow">
          <a:avLst>
            <a:gd name="adj1" fmla="val 70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err="1" smtClean="0">
              <a:latin typeface="+mj-lt"/>
            </a:rPr>
            <a:t>Apply</a:t>
          </a:r>
          <a:endParaRPr lang="id-ID" sz="1400" b="1" kern="1200" dirty="0">
            <a:latin typeface="+mj-lt"/>
          </a:endParaRPr>
        </a:p>
      </dsp:txBody>
      <dsp:txXfrm>
        <a:off x="848052" y="894796"/>
        <a:ext cx="822575" cy="1032460"/>
      </dsp:txXfrm>
    </dsp:sp>
    <dsp:sp modelId="{BC30F24B-CF94-4E3F-958F-99A84D88EE6B}">
      <dsp:nvSpPr>
        <dsp:cNvPr id="0" name=""/>
        <dsp:cNvSpPr/>
      </dsp:nvSpPr>
      <dsp:spPr>
        <a:xfrm>
          <a:off x="4385" y="989193"/>
          <a:ext cx="843667" cy="84366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3900" kern="1200" dirty="0"/>
        </a:p>
      </dsp:txBody>
      <dsp:txXfrm>
        <a:off x="127937" y="1112745"/>
        <a:ext cx="596563" cy="596563"/>
      </dsp:txXfrm>
    </dsp:sp>
    <dsp:sp modelId="{4DB6B1EB-0CE3-43F1-A122-ED17D72BBC15}">
      <dsp:nvSpPr>
        <dsp:cNvPr id="0" name=""/>
        <dsp:cNvSpPr/>
      </dsp:nvSpPr>
      <dsp:spPr>
        <a:xfrm>
          <a:off x="2640845" y="673555"/>
          <a:ext cx="1687334" cy="1474942"/>
        </a:xfrm>
        <a:prstGeom prst="rightArrow">
          <a:avLst>
            <a:gd name="adj1" fmla="val 70000"/>
            <a:gd name="adj2" fmla="val 50000"/>
          </a:avLst>
        </a:prstGeom>
        <a:solidFill>
          <a:schemeClr val="accent4">
            <a:tint val="40000"/>
            <a:alpha val="90000"/>
            <a:hueOff val="-1315235"/>
            <a:satOff val="7386"/>
            <a:lumOff val="469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315235"/>
              <a:satOff val="7386"/>
              <a:lumOff val="4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latin typeface="+mj-lt"/>
            </a:rPr>
            <a:t>Screening</a:t>
          </a:r>
          <a:endParaRPr lang="id-ID" sz="1400" b="1" kern="1200" dirty="0">
            <a:latin typeface="+mj-lt"/>
          </a:endParaRPr>
        </a:p>
      </dsp:txBody>
      <dsp:txXfrm>
        <a:off x="3062678" y="894796"/>
        <a:ext cx="822575" cy="1032460"/>
      </dsp:txXfrm>
    </dsp:sp>
    <dsp:sp modelId="{C8A93836-E0B7-49F2-A03C-274ECA2D7876}">
      <dsp:nvSpPr>
        <dsp:cNvPr id="0" name=""/>
        <dsp:cNvSpPr/>
      </dsp:nvSpPr>
      <dsp:spPr>
        <a:xfrm>
          <a:off x="2219011" y="989193"/>
          <a:ext cx="843667" cy="843667"/>
        </a:xfrm>
        <a:prstGeom prst="ellipse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3900" kern="1200" dirty="0"/>
        </a:p>
      </dsp:txBody>
      <dsp:txXfrm>
        <a:off x="2342563" y="1112745"/>
        <a:ext cx="596563" cy="596563"/>
      </dsp:txXfrm>
    </dsp:sp>
    <dsp:sp modelId="{A1114A7D-110E-4EAD-BF30-094D4BA5DAB1}">
      <dsp:nvSpPr>
        <dsp:cNvPr id="0" name=""/>
        <dsp:cNvSpPr/>
      </dsp:nvSpPr>
      <dsp:spPr>
        <a:xfrm>
          <a:off x="4855471" y="673555"/>
          <a:ext cx="1687334" cy="1474942"/>
        </a:xfrm>
        <a:prstGeom prst="rightArrow">
          <a:avLst>
            <a:gd name="adj1" fmla="val 70000"/>
            <a:gd name="adj2" fmla="val 50000"/>
          </a:avLst>
        </a:prstGeom>
        <a:solidFill>
          <a:schemeClr val="accent4">
            <a:tint val="40000"/>
            <a:alpha val="90000"/>
            <a:hueOff val="-2630471"/>
            <a:satOff val="14771"/>
            <a:lumOff val="939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2630471"/>
              <a:satOff val="14771"/>
              <a:lumOff val="9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>
              <a:latin typeface="+mj-lt"/>
            </a:rPr>
            <a:t>Interview</a:t>
          </a:r>
          <a:endParaRPr lang="fr-FR" sz="1400" b="1" kern="1200" dirty="0" smtClean="0">
            <a:latin typeface="+mj-lt"/>
          </a:endParaRPr>
        </a:p>
      </dsp:txBody>
      <dsp:txXfrm>
        <a:off x="5277304" y="894796"/>
        <a:ext cx="822575" cy="1032460"/>
      </dsp:txXfrm>
    </dsp:sp>
    <dsp:sp modelId="{6BF6A8AF-D6BB-4318-991E-F43CDA9D8530}">
      <dsp:nvSpPr>
        <dsp:cNvPr id="0" name=""/>
        <dsp:cNvSpPr/>
      </dsp:nvSpPr>
      <dsp:spPr>
        <a:xfrm>
          <a:off x="4433637" y="989193"/>
          <a:ext cx="843667" cy="843667"/>
        </a:xfrm>
        <a:prstGeom prst="ellipse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3900" kern="1200" dirty="0"/>
        </a:p>
      </dsp:txBody>
      <dsp:txXfrm>
        <a:off x="4557189" y="1112745"/>
        <a:ext cx="596563" cy="596563"/>
      </dsp:txXfrm>
    </dsp:sp>
    <dsp:sp modelId="{7842EF30-78BB-4E5B-A38D-E736CB8DFA3F}">
      <dsp:nvSpPr>
        <dsp:cNvPr id="0" name=""/>
        <dsp:cNvSpPr/>
      </dsp:nvSpPr>
      <dsp:spPr>
        <a:xfrm>
          <a:off x="7070097" y="673555"/>
          <a:ext cx="1687334" cy="1474942"/>
        </a:xfrm>
        <a:prstGeom prst="rightArrow">
          <a:avLst>
            <a:gd name="adj1" fmla="val 70000"/>
            <a:gd name="adj2" fmla="val 50000"/>
          </a:avLst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>
              <a:latin typeface="+mj-lt"/>
            </a:rPr>
            <a:t>Approval</a:t>
          </a:r>
          <a:endParaRPr lang="id-ID" sz="1400" b="1" kern="1200" dirty="0">
            <a:latin typeface="+mj-lt"/>
          </a:endParaRPr>
        </a:p>
      </dsp:txBody>
      <dsp:txXfrm>
        <a:off x="7491931" y="894796"/>
        <a:ext cx="822575" cy="1032460"/>
      </dsp:txXfrm>
    </dsp:sp>
    <dsp:sp modelId="{765ECBFD-5E64-4E84-A648-FE2FCAC14CFA}">
      <dsp:nvSpPr>
        <dsp:cNvPr id="0" name=""/>
        <dsp:cNvSpPr/>
      </dsp:nvSpPr>
      <dsp:spPr>
        <a:xfrm>
          <a:off x="6648263" y="989193"/>
          <a:ext cx="843667" cy="843667"/>
        </a:xfrm>
        <a:prstGeom prst="ellips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3900" kern="1200" dirty="0"/>
        </a:p>
      </dsp:txBody>
      <dsp:txXfrm>
        <a:off x="6771815" y="1112745"/>
        <a:ext cx="596563" cy="5965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795289-11CB-4178-A861-2E36E31829A5}" type="datetimeFigureOut">
              <a:rPr lang="fr-FR" smtClean="0"/>
              <a:t>19/03/2019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278BC-6847-483A-AF45-AFEC248259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5293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Shape 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278BC-6847-483A-AF45-AFEC2482598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4873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Titre">
    <p:bg>
      <p:bgPr>
        <a:solidFill>
          <a:schemeClr val="l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095586"/>
            <a:ext cx="9144000" cy="30603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Shape 11"/>
          <p:cNvSpPr txBox="1">
            <a:spLocks noGrp="1"/>
          </p:cNvSpPr>
          <p:nvPr>
            <p:ph type="title" hasCustomPrompt="1"/>
          </p:nvPr>
        </p:nvSpPr>
        <p:spPr>
          <a:xfrm>
            <a:off x="4571999" y="1512095"/>
            <a:ext cx="4392489" cy="111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9pPr>
          </a:lstStyle>
          <a:p>
            <a:r>
              <a:rPr lang="fr-FR" dirty="0" smtClean="0"/>
              <a:t>DOSSIER DE CANDIDATURE</a:t>
            </a:r>
            <a:endParaRPr dirty="0"/>
          </a:p>
        </p:txBody>
      </p:sp>
      <p:sp>
        <p:nvSpPr>
          <p:cNvPr id="12" name="Shape 12"/>
          <p:cNvSpPr txBox="1">
            <a:spLocks noGrp="1"/>
          </p:cNvSpPr>
          <p:nvPr>
            <p:ph type="body" idx="1" hasCustomPrompt="1"/>
          </p:nvPr>
        </p:nvSpPr>
        <p:spPr>
          <a:xfrm>
            <a:off x="4572000" y="2824906"/>
            <a:ext cx="4392488" cy="1042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rmAutofit/>
          </a:bodyPr>
          <a:lstStyle>
            <a:lvl1pPr marL="342900" marR="0" lvl="0" indent="-17145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fr-FR" dirty="0" smtClean="0"/>
              <a:t>NOM DE VOTRE PROJET</a:t>
            </a:r>
            <a:endParaRPr dirty="0"/>
          </a:p>
        </p:txBody>
      </p:sp>
      <p:pic>
        <p:nvPicPr>
          <p:cNvPr id="6" name="Picture 2" descr="C:\Users\ASUS\Desktop\ADD\logos\logo add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95486"/>
            <a:ext cx="1512166" cy="6480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7077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>
  <p:cSld name="Contenu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804248" cy="105958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251520" y="1135833"/>
            <a:ext cx="8470999" cy="3668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/>
          <a:lstStyle>
            <a:lvl1pPr marL="342900" marR="0" lvl="0" indent="-266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89755" y="229159"/>
            <a:ext cx="6624737" cy="601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rm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800" b="0" i="0" u="none" strike="noStrike" cap="small" baseline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9pPr>
          </a:lstStyle>
          <a:p>
            <a:endParaRPr dirty="0"/>
          </a:p>
        </p:txBody>
      </p:sp>
      <p:sp>
        <p:nvSpPr>
          <p:cNvPr id="8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934575" y="4767263"/>
            <a:ext cx="2133600" cy="273844"/>
          </a:xfrm>
        </p:spPr>
        <p:txBody>
          <a:bodyPr/>
          <a:lstStyle>
            <a:lvl1pPr>
              <a:defRPr sz="1000">
                <a:latin typeface="Calibri" panose="020F0502020204030204" pitchFamily="34" charset="0"/>
              </a:defRPr>
            </a:lvl1pPr>
          </a:lstStyle>
          <a:p>
            <a:fld id="{9D12176B-F51C-7F4B-8C1F-C9FEDCFF62D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C:\Users\ASUS\Desktop\ADD\logos\logo add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28648"/>
            <a:ext cx="1871996" cy="8022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8267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251520" y="4767263"/>
            <a:ext cx="2133600" cy="273844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F9CAA86A-3646-494B-9D9A-9288D8358D81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19/03/2019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9D12176B-F51C-7F4B-8C1F-C9FEDCFF62D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2" descr="C:\Users\ASUS\Desktop\ADD\logos\logo add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28648"/>
            <a:ext cx="1871996" cy="8022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714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2000" y="141480"/>
            <a:ext cx="8640000" cy="540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2000" y="945000"/>
            <a:ext cx="8640000" cy="3780000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de-DE" dirty="0"/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403649" y="4806000"/>
            <a:ext cx="5760639" cy="27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de-DE" dirty="0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78080" y="4806000"/>
            <a:ext cx="514400" cy="27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F96E9B4-4BE7-9642-B93F-3567CEED0D4C}" type="slidenum">
              <a:rPr lang="de-DE" smtClean="0"/>
              <a:t>‹N°›</a:t>
            </a:fld>
            <a:endParaRPr lang="de-DE" dirty="0"/>
          </a:p>
        </p:txBody>
      </p:sp>
      <p:sp>
        <p:nvSpPr>
          <p:cNvPr id="17" name="Datumsplatzhalter 3"/>
          <p:cNvSpPr>
            <a:spLocks noGrp="1"/>
          </p:cNvSpPr>
          <p:nvPr>
            <p:ph type="dt" sz="half" idx="2"/>
          </p:nvPr>
        </p:nvSpPr>
        <p:spPr>
          <a:xfrm>
            <a:off x="7920440" y="4806000"/>
            <a:ext cx="612000" cy="270000"/>
          </a:xfrm>
          <a:prstGeom prst="rect">
            <a:avLst/>
          </a:prstGeom>
        </p:spPr>
        <p:txBody>
          <a:bodyPr vert="horz" lIns="36000" tIns="46800" rIns="0" bIns="4680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3114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-4403"/>
            <a:ext cx="7589208" cy="5147904"/>
          </a:xfrm>
          <a:custGeom>
            <a:avLst/>
            <a:gdLst>
              <a:gd name="connsiteX0" fmla="*/ 0 w 4686300"/>
              <a:gd name="connsiteY0" fmla="*/ 0 h 7090685"/>
              <a:gd name="connsiteX1" fmla="*/ 4686300 w 4686300"/>
              <a:gd name="connsiteY1" fmla="*/ 0 h 7090685"/>
              <a:gd name="connsiteX2" fmla="*/ 4686300 w 4686300"/>
              <a:gd name="connsiteY2" fmla="*/ 7090685 h 7090685"/>
              <a:gd name="connsiteX3" fmla="*/ 0 w 4686300"/>
              <a:gd name="connsiteY3" fmla="*/ 7090685 h 7090685"/>
              <a:gd name="connsiteX4" fmla="*/ 0 w 4686300"/>
              <a:gd name="connsiteY4" fmla="*/ 0 h 7090685"/>
              <a:gd name="connsiteX0" fmla="*/ 0 w 10496550"/>
              <a:gd name="connsiteY0" fmla="*/ 19050 h 7109735"/>
              <a:gd name="connsiteX1" fmla="*/ 10496550 w 10496550"/>
              <a:gd name="connsiteY1" fmla="*/ 0 h 7109735"/>
              <a:gd name="connsiteX2" fmla="*/ 4686300 w 10496550"/>
              <a:gd name="connsiteY2" fmla="*/ 7109735 h 7109735"/>
              <a:gd name="connsiteX3" fmla="*/ 0 w 10496550"/>
              <a:gd name="connsiteY3" fmla="*/ 7109735 h 7109735"/>
              <a:gd name="connsiteX4" fmla="*/ 0 w 10496550"/>
              <a:gd name="connsiteY4" fmla="*/ 19050 h 7109735"/>
              <a:gd name="connsiteX0" fmla="*/ 0 w 10496550"/>
              <a:gd name="connsiteY0" fmla="*/ 19050 h 7120009"/>
              <a:gd name="connsiteX1" fmla="*/ 10496550 w 10496550"/>
              <a:gd name="connsiteY1" fmla="*/ 0 h 7120009"/>
              <a:gd name="connsiteX2" fmla="*/ 5497958 w 10496550"/>
              <a:gd name="connsiteY2" fmla="*/ 7120009 h 7120009"/>
              <a:gd name="connsiteX3" fmla="*/ 0 w 10496550"/>
              <a:gd name="connsiteY3" fmla="*/ 7109735 h 7120009"/>
              <a:gd name="connsiteX4" fmla="*/ 0 w 10496550"/>
              <a:gd name="connsiteY4" fmla="*/ 19050 h 7120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96550" h="7120009">
                <a:moveTo>
                  <a:pt x="0" y="19050"/>
                </a:moveTo>
                <a:lnTo>
                  <a:pt x="10496550" y="0"/>
                </a:lnTo>
                <a:lnTo>
                  <a:pt x="5497958" y="7120009"/>
                </a:lnTo>
                <a:lnTo>
                  <a:pt x="0" y="7109735"/>
                </a:lnTo>
                <a:lnTo>
                  <a:pt x="0" y="19050"/>
                </a:lnTo>
                <a:close/>
              </a:path>
            </a:pathLst>
          </a:cu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97431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0008" y="108225"/>
            <a:ext cx="670223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745AF18-AF74-4ED8-A085-8B747EB53B5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19/03/2019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9D12176B-F51C-7F4B-8C1F-C9FEDCFF62D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681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693" r:id="rId3"/>
    <p:sldLayoutId id="2147483701" r:id="rId4"/>
    <p:sldLayoutId id="2147483702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fr/url?sa=i&amp;rct=j&amp;q=&amp;esrc=s&amp;source=images&amp;cd=&amp;ved=2ahUKEwi_mab2m4HhAhUBWhoKHT--B0UQjRx6BAgBEAU&amp;url=http://www.afrobytes.com/&amp;psig=AOvVaw2KwIQslfjOK90AZFJOU_S6&amp;ust=155263865151156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www.google.fr/url?sa=i&amp;rct=j&amp;q=&amp;esrc=s&amp;source=images&amp;cd=&amp;cad=rja&amp;uact=8&amp;ved=2ahUKEwj_rLXrmYHhAhUO1xoKHUhKCwkQjRx6BAgBEAU&amp;url=https://www.pole-scs.org/2019/01/17/vivatechnology-2019-appel-a-manifestation-dinteret/&amp;psig=AOvVaw3KZvKSQnixR0MZouQmOO5b&amp;ust=1552638078042073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www.google.fr/url?sa=i&amp;rct=j&amp;q=&amp;esrc=s&amp;source=images&amp;cd=&amp;cad=rja&amp;uact=8&amp;ved=2ahUKEwi85pqFqIHhAhUNxIUKHcq6C3gQjRx6BAgBEAU&amp;url=https://www.atlasinfo.fr/Le-plus-grand-drapeau-du-monde-est-marocain_a2539.html&amp;psig=AOvVaw38s9bsM0sIbgcn7WoZv0Bp&amp;ust=1552641885532598" TargetMode="External"/><Relationship Id="rId7" Type="http://schemas.openxmlformats.org/officeDocument/2006/relationships/hyperlink" Target="https://www.google.fr/url?sa=i&amp;rct=j&amp;q=&amp;esrc=s&amp;source=images&amp;cd=&amp;cad=rja&amp;uact=8&amp;ved=2ahUKEwi6sYTgqIHhAhUJ3RoKHXSlDLgQjRx6BAgBEAU&amp;url=https://es.kisspng.com/png-logo-english-language-brand-learning-font-speaking-6783187/preview.html&amp;psig=AOvVaw1rkSt5bg_ZeSdwzkvVrPTa&amp;ust=155264208721220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s://www.google.fr/url?sa=i&amp;rct=j&amp;q=&amp;esrc=s&amp;source=images&amp;cd=&amp;cad=rja&amp;uact=8&amp;ved=2ahUKEwiUk76dqIHhAhUGqxoKHRYjDaEQjRx6BAgBEAU&amp;url=https://www.communautique.quebec/intelligence_artificielle-en-mission-sociale/&amp;psig=AOvVaw2N5l-AVR-XsLln3SLANjfG&amp;ust=1552641960167249" TargetMode="Externa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events@add.gov.m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179512" y="1275606"/>
            <a:ext cx="8784977" cy="2664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7" tIns="34274" rIns="68567" bIns="34274" anchor="ctr" anchorCtr="0">
            <a:noAutofit/>
          </a:bodyPr>
          <a:lstStyle/>
          <a:p>
            <a:r>
              <a:rPr lang="fr-FR" sz="2400" cap="all" dirty="0">
                <a:solidFill>
                  <a:schemeClr val="bg1"/>
                </a:solidFill>
              </a:rPr>
              <a:t>DOSSIER DE CANDIDATURE POUR LA PARTICIPATION</a:t>
            </a:r>
            <a:br>
              <a:rPr lang="fr-FR" sz="2400" cap="all" dirty="0">
                <a:solidFill>
                  <a:schemeClr val="bg1"/>
                </a:solidFill>
              </a:rPr>
            </a:br>
            <a:r>
              <a:rPr lang="fr-FR" sz="2400" cap="all" dirty="0">
                <a:solidFill>
                  <a:schemeClr val="bg1"/>
                </a:solidFill>
              </a:rPr>
              <a:t>A</a:t>
            </a:r>
            <a:br>
              <a:rPr lang="fr-FR" sz="2400" cap="all" dirty="0">
                <a:solidFill>
                  <a:schemeClr val="bg1"/>
                </a:solidFill>
              </a:rPr>
            </a:br>
            <a:r>
              <a:rPr lang="fr-FR" sz="2400" cap="all" dirty="0">
                <a:solidFill>
                  <a:schemeClr val="tx1"/>
                </a:solidFill>
              </a:rPr>
              <a:t>L’AFROBYTES TECH CONFERENCE</a:t>
            </a:r>
            <a:br>
              <a:rPr lang="fr-FR" sz="2400" cap="all" dirty="0">
                <a:solidFill>
                  <a:schemeClr val="tx1"/>
                </a:solidFill>
              </a:rPr>
            </a:br>
            <a:r>
              <a:rPr lang="fr-FR" sz="2400" cap="all" dirty="0">
                <a:solidFill>
                  <a:schemeClr val="bg1"/>
                </a:solidFill>
              </a:rPr>
              <a:t>Et</a:t>
            </a:r>
            <a:br>
              <a:rPr lang="fr-FR" sz="2400" cap="all" dirty="0">
                <a:solidFill>
                  <a:schemeClr val="bg1"/>
                </a:solidFill>
              </a:rPr>
            </a:br>
            <a:r>
              <a:rPr lang="fr-FR" sz="2400" cap="all" dirty="0">
                <a:solidFill>
                  <a:schemeClr val="tx1"/>
                </a:solidFill>
              </a:rPr>
              <a:t>Au salon VIVA TECH 2019 </a:t>
            </a:r>
            <a:br>
              <a:rPr lang="fr-FR" sz="2400" cap="all" dirty="0">
                <a:solidFill>
                  <a:schemeClr val="tx1"/>
                </a:solidFill>
              </a:rPr>
            </a:br>
            <a:r>
              <a:rPr lang="fr-FR" sz="2400" cap="all" dirty="0">
                <a:solidFill>
                  <a:schemeClr val="bg1"/>
                </a:solidFill>
              </a:rPr>
              <a:t/>
            </a:r>
            <a:br>
              <a:rPr lang="fr-FR" sz="2400" cap="all" dirty="0">
                <a:solidFill>
                  <a:schemeClr val="bg1"/>
                </a:solidFill>
              </a:rPr>
            </a:br>
            <a:r>
              <a:rPr lang="fr-FR" sz="1600" cap="all" dirty="0" smtClean="0">
                <a:solidFill>
                  <a:schemeClr val="bg1"/>
                </a:solidFill>
              </a:rPr>
              <a:t>Paris - France</a:t>
            </a:r>
            <a:endParaRPr lang="fr-FR" sz="1600" cap="all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99992" y="465998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buNone/>
            </a:pPr>
            <a:r>
              <a:rPr lang="fr-FR" sz="1000" i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N.B: Le présent dossier de candidature sera traité confidentiellement. </a:t>
            </a:r>
          </a:p>
          <a:p>
            <a:pPr algn="r">
              <a:buNone/>
            </a:pPr>
            <a:r>
              <a:rPr lang="fr-FR" sz="1000" i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Sa diffusion sera limitée au comité d’experts.</a:t>
            </a:r>
          </a:p>
        </p:txBody>
      </p:sp>
    </p:spTree>
    <p:extLst>
      <p:ext uri="{BB962C8B-B14F-4D97-AF65-F5344CB8AC3E}">
        <p14:creationId xmlns:p14="http://schemas.microsoft.com/office/powerpoint/2010/main" val="421496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Dénomination de la startup</a:t>
            </a:r>
          </a:p>
          <a:p>
            <a:r>
              <a:rPr lang="fr-FR" dirty="0" smtClean="0"/>
              <a:t>Date de création</a:t>
            </a:r>
          </a:p>
          <a:p>
            <a:r>
              <a:rPr lang="fr-FR" dirty="0" smtClean="0"/>
              <a:t>Logo</a:t>
            </a:r>
          </a:p>
          <a:p>
            <a:r>
              <a:rPr lang="fr-FR" dirty="0" smtClean="0"/>
              <a:t>Courte phrase décrivant l’activité de la startup, son ambition et ses valeurs</a:t>
            </a:r>
          </a:p>
          <a:p>
            <a:r>
              <a:rPr lang="fr-FR" dirty="0" smtClean="0"/>
              <a:t>Site web</a:t>
            </a:r>
          </a:p>
          <a:p>
            <a:r>
              <a:rPr lang="fr-FR" dirty="0" smtClean="0"/>
              <a:t>En cas de sélection, qui sera le représentant de la startup lors des deux évènements :</a:t>
            </a:r>
          </a:p>
          <a:p>
            <a:pPr lvl="1"/>
            <a:r>
              <a:rPr lang="fr-FR" dirty="0" smtClean="0"/>
              <a:t>Nom </a:t>
            </a:r>
            <a:r>
              <a:rPr lang="fr-FR" dirty="0"/>
              <a:t>et </a:t>
            </a:r>
            <a:r>
              <a:rPr lang="fr-FR" dirty="0" smtClean="0"/>
              <a:t>prénom</a:t>
            </a:r>
            <a:endParaRPr lang="fr-FR" dirty="0"/>
          </a:p>
          <a:p>
            <a:pPr lvl="1"/>
            <a:r>
              <a:rPr lang="fr-FR" dirty="0"/>
              <a:t>Adresse </a:t>
            </a:r>
            <a:endParaRPr lang="fr-FR" dirty="0" smtClean="0"/>
          </a:p>
          <a:p>
            <a:pPr lvl="1"/>
            <a:r>
              <a:rPr lang="fr-FR" dirty="0" smtClean="0"/>
              <a:t>Mail</a:t>
            </a:r>
            <a:endParaRPr lang="fr-FR" dirty="0"/>
          </a:p>
          <a:p>
            <a:pPr lvl="1"/>
            <a:r>
              <a:rPr lang="fr-FR" dirty="0"/>
              <a:t>Numéro de téléphone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Informations générales (1/2)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E9B4-4BE7-9642-B93F-3567CEED0D4C}" type="slidenum">
              <a:rPr lang="de-DE" smtClean="0"/>
              <a:t>10</a:t>
            </a:fld>
            <a:endParaRPr lang="de-DE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4294967295"/>
          </p:nvPr>
        </p:nvSpPr>
        <p:spPr>
          <a:xfrm>
            <a:off x="8531225" y="4805363"/>
            <a:ext cx="612775" cy="269875"/>
          </a:xfrm>
        </p:spPr>
        <p:txBody>
          <a:bodyPr/>
          <a:lstStyle/>
          <a:p>
            <a:r>
              <a:rPr lang="de-DE" smtClean="0"/>
              <a:t>2016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436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Désigner le ou les domaines d’intervention de votre startup (1 </a:t>
            </a:r>
            <a:r>
              <a:rPr lang="fr-FR" dirty="0"/>
              <a:t>ou plusieurs cases à </a:t>
            </a:r>
            <a:r>
              <a:rPr lang="fr-FR" dirty="0" smtClean="0"/>
              <a:t>cocher) :</a:t>
            </a:r>
          </a:p>
          <a:p>
            <a:endParaRPr lang="fr-FR" dirty="0"/>
          </a:p>
          <a:p>
            <a:pPr lvl="1">
              <a:buFont typeface="Wingdings" pitchFamily="2" charset="2"/>
              <a:buChar char="q"/>
            </a:pPr>
            <a:r>
              <a:rPr lang="fr-FR" dirty="0" err="1"/>
              <a:t>GreenTech</a:t>
            </a:r>
            <a:r>
              <a:rPr lang="fr-FR" dirty="0"/>
              <a:t> </a:t>
            </a:r>
          </a:p>
          <a:p>
            <a:pPr lvl="1">
              <a:buFont typeface="Wingdings" pitchFamily="2" charset="2"/>
              <a:buChar char="q"/>
            </a:pPr>
            <a:endParaRPr lang="fr-FR" dirty="0" smtClean="0"/>
          </a:p>
          <a:p>
            <a:pPr lvl="1">
              <a:buFont typeface="Wingdings" pitchFamily="2" charset="2"/>
              <a:buChar char="q"/>
            </a:pPr>
            <a:r>
              <a:rPr lang="fr-FR" dirty="0" err="1" smtClean="0"/>
              <a:t>EdTech</a:t>
            </a:r>
            <a:endParaRPr lang="fr-FR" dirty="0"/>
          </a:p>
          <a:p>
            <a:pPr lvl="1">
              <a:buFont typeface="Wingdings" pitchFamily="2" charset="2"/>
              <a:buChar char="q"/>
            </a:pPr>
            <a:endParaRPr lang="fr-FR" dirty="0" smtClean="0"/>
          </a:p>
          <a:p>
            <a:pPr lvl="1">
              <a:buFont typeface="Wingdings" pitchFamily="2" charset="2"/>
              <a:buChar char="q"/>
            </a:pPr>
            <a:r>
              <a:rPr lang="fr-FR" dirty="0" err="1" smtClean="0"/>
              <a:t>HealthTech</a:t>
            </a:r>
            <a:endParaRPr lang="fr-FR" dirty="0"/>
          </a:p>
          <a:p>
            <a:pPr lvl="1">
              <a:buFont typeface="Wingdings" pitchFamily="2" charset="2"/>
              <a:buChar char="q"/>
            </a:pPr>
            <a:endParaRPr lang="fr-FR" dirty="0" smtClean="0"/>
          </a:p>
          <a:p>
            <a:pPr lvl="1">
              <a:buFont typeface="Wingdings" pitchFamily="2" charset="2"/>
              <a:buChar char="q"/>
            </a:pPr>
            <a:r>
              <a:rPr lang="fr-FR" dirty="0" err="1" smtClean="0"/>
              <a:t>TransporTech</a:t>
            </a:r>
            <a:endParaRPr lang="fr-FR" dirty="0"/>
          </a:p>
          <a:p>
            <a:pPr lvl="1">
              <a:buFont typeface="Wingdings" pitchFamily="2" charset="2"/>
              <a:buChar char="q"/>
            </a:pPr>
            <a:endParaRPr lang="fr-FR" dirty="0" smtClean="0"/>
          </a:p>
          <a:p>
            <a:pPr lvl="1">
              <a:buFont typeface="Wingdings" pitchFamily="2" charset="2"/>
              <a:buChar char="q"/>
            </a:pPr>
            <a:r>
              <a:rPr lang="fr-FR" dirty="0" smtClean="0"/>
              <a:t>Toute </a:t>
            </a:r>
            <a:r>
              <a:rPr lang="fr-FR" dirty="0"/>
              <a:t>innovation utilisant l’IA (Intelligence Artificielle</a:t>
            </a:r>
            <a:r>
              <a:rPr lang="fr-FR" dirty="0" smtClean="0"/>
              <a:t>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Informations </a:t>
            </a:r>
            <a:r>
              <a:rPr lang="fr-FR" dirty="0" smtClean="0"/>
              <a:t>générales (2/2)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E9B4-4BE7-9642-B93F-3567CEED0D4C}" type="slidenum">
              <a:rPr lang="de-DE" smtClean="0"/>
              <a:t>11</a:t>
            </a:fld>
            <a:endParaRPr lang="de-DE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4294967295"/>
          </p:nvPr>
        </p:nvSpPr>
        <p:spPr>
          <a:xfrm>
            <a:off x="8531225" y="4805363"/>
            <a:ext cx="612775" cy="269875"/>
          </a:xfrm>
        </p:spPr>
        <p:txBody>
          <a:bodyPr/>
          <a:lstStyle/>
          <a:p>
            <a:r>
              <a:rPr lang="de-DE" smtClean="0"/>
              <a:t>2016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862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7589208" cy="5143500"/>
          </a:xfrm>
        </p:spPr>
      </p:pic>
      <p:sp>
        <p:nvSpPr>
          <p:cNvPr id="7" name="Freeform 6"/>
          <p:cNvSpPr>
            <a:spLocks/>
          </p:cNvSpPr>
          <p:nvPr/>
        </p:nvSpPr>
        <p:spPr bwMode="auto">
          <a:xfrm>
            <a:off x="3653347" y="2389695"/>
            <a:ext cx="2431183" cy="2753806"/>
          </a:xfrm>
          <a:custGeom>
            <a:avLst/>
            <a:gdLst>
              <a:gd name="connsiteX0" fmla="*/ 2559084 w 3241577"/>
              <a:gd name="connsiteY0" fmla="*/ 0 h 3671741"/>
              <a:gd name="connsiteX1" fmla="*/ 3241577 w 3241577"/>
              <a:gd name="connsiteY1" fmla="*/ 0 h 3671741"/>
              <a:gd name="connsiteX2" fmla="*/ 682493 w 3241577"/>
              <a:gd name="connsiteY2" fmla="*/ 3671741 h 3671741"/>
              <a:gd name="connsiteX3" fmla="*/ 0 w 3241577"/>
              <a:gd name="connsiteY3" fmla="*/ 3671741 h 3671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1577" h="3671741">
                <a:moveTo>
                  <a:pt x="2559084" y="0"/>
                </a:moveTo>
                <a:lnTo>
                  <a:pt x="3241577" y="0"/>
                </a:lnTo>
                <a:lnTo>
                  <a:pt x="682493" y="3671741"/>
                </a:lnTo>
                <a:lnTo>
                  <a:pt x="0" y="367174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id-ID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68144" y="-364111"/>
            <a:ext cx="2431183" cy="2753806"/>
          </a:xfrm>
          <a:custGeom>
            <a:avLst/>
            <a:gdLst>
              <a:gd name="connsiteX0" fmla="*/ 2559084 w 3241577"/>
              <a:gd name="connsiteY0" fmla="*/ 0 h 3671741"/>
              <a:gd name="connsiteX1" fmla="*/ 3241577 w 3241577"/>
              <a:gd name="connsiteY1" fmla="*/ 0 h 3671741"/>
              <a:gd name="connsiteX2" fmla="*/ 682493 w 3241577"/>
              <a:gd name="connsiteY2" fmla="*/ 3671741 h 3671741"/>
              <a:gd name="connsiteX3" fmla="*/ 0 w 3241577"/>
              <a:gd name="connsiteY3" fmla="*/ 3671741 h 3671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1577" h="3671741">
                <a:moveTo>
                  <a:pt x="2559084" y="0"/>
                </a:moveTo>
                <a:lnTo>
                  <a:pt x="3241577" y="0"/>
                </a:lnTo>
                <a:lnTo>
                  <a:pt x="682493" y="3671741"/>
                </a:lnTo>
                <a:lnTo>
                  <a:pt x="0" y="3671741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id-ID"/>
          </a:p>
        </p:txBody>
      </p:sp>
      <p:sp>
        <p:nvSpPr>
          <p:cNvPr id="11" name="TextBox 10"/>
          <p:cNvSpPr txBox="1"/>
          <p:nvPr/>
        </p:nvSpPr>
        <p:spPr>
          <a:xfrm>
            <a:off x="5530994" y="3420021"/>
            <a:ext cx="3190538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fr-FR" sz="2400" b="1" dirty="0">
                <a:latin typeface="Raleway" panose="020B0003030101060003" pitchFamily="2" charset="0"/>
                <a:ea typeface="Raleway" panose="020B0003030101060003" pitchFamily="2" charset="0"/>
              </a:rPr>
              <a:t>2</a:t>
            </a:r>
            <a:r>
              <a:rPr lang="fr-FR" sz="2400" b="1" dirty="0" smtClean="0">
                <a:latin typeface="Raleway" panose="020B0003030101060003" pitchFamily="2" charset="0"/>
                <a:ea typeface="Raleway" panose="020B0003030101060003" pitchFamily="2" charset="0"/>
              </a:rPr>
              <a:t>. OFFRE DE LA STARTUP TECH</a:t>
            </a:r>
            <a:endParaRPr lang="id-ID" sz="2400" b="1" dirty="0">
              <a:latin typeface="Raleway" panose="020B0003030101060003" pitchFamily="2" charset="0"/>
              <a:ea typeface="Raleway" panose="020B0003030101060003" pitchFamily="2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5641263" y="4324430"/>
            <a:ext cx="2970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384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251520" y="1131590"/>
            <a:ext cx="8470999" cy="3668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7" tIns="68567" rIns="68567" bIns="68567" anchor="t" anchorCtr="0">
            <a:noAutofit/>
          </a:bodyPr>
          <a:lstStyle/>
          <a:p>
            <a:pPr marL="457196" indent="-285750"/>
            <a:r>
              <a:rPr lang="fr" dirty="0" smtClean="0"/>
              <a:t> Quelle est votre solution innovante ?</a:t>
            </a:r>
            <a:r>
              <a:rPr lang="fr" dirty="0"/>
              <a:t> </a:t>
            </a:r>
            <a:r>
              <a:rPr lang="fr" dirty="0" smtClean="0"/>
              <a:t>Présentez un prototype, un démonstrateur, une version beta (capture d’écran ou démo)…</a:t>
            </a:r>
          </a:p>
          <a:p>
            <a:pPr marL="457196" indent="-285750"/>
            <a:endParaRPr lang="fr" dirty="0"/>
          </a:p>
          <a:p>
            <a:pPr marL="457196" indent="-285750"/>
            <a:r>
              <a:rPr lang="fr-FR" dirty="0">
                <a:solidFill>
                  <a:schemeClr val="tx1"/>
                </a:solidFill>
              </a:rPr>
              <a:t>A </a:t>
            </a:r>
            <a:r>
              <a:rPr lang="fr-FR" dirty="0"/>
              <a:t>quelle </a:t>
            </a:r>
            <a:r>
              <a:rPr lang="fr-FR" dirty="0" smtClean="0"/>
              <a:t>problématique </a:t>
            </a:r>
            <a:r>
              <a:rPr lang="fr-FR" dirty="0"/>
              <a:t>répond </a:t>
            </a:r>
            <a:r>
              <a:rPr lang="fr-FR" dirty="0" smtClean="0"/>
              <a:t>–elle ?</a:t>
            </a:r>
            <a:endParaRPr lang="fr-FR" dirty="0"/>
          </a:p>
          <a:p>
            <a:pPr marL="457196" indent="-285750"/>
            <a:endParaRPr lang="fr-FR" dirty="0" smtClean="0"/>
          </a:p>
          <a:p>
            <a:pPr marL="457196" indent="-285750"/>
            <a:r>
              <a:rPr lang="fr-FR" dirty="0" smtClean="0"/>
              <a:t>Quels </a:t>
            </a:r>
            <a:r>
              <a:rPr lang="fr-FR" dirty="0"/>
              <a:t>sont vos facteurs </a:t>
            </a:r>
            <a:r>
              <a:rPr lang="fr-FR" dirty="0" err="1"/>
              <a:t>différenciants</a:t>
            </a:r>
            <a:r>
              <a:rPr lang="fr-FR" dirty="0"/>
              <a:t> ?</a:t>
            </a:r>
          </a:p>
          <a:p>
            <a:pPr marL="457196" indent="-285750"/>
            <a:endParaRPr lang="fr-FR" dirty="0"/>
          </a:p>
          <a:p>
            <a:pPr marL="457196" indent="-285750"/>
            <a:r>
              <a:rPr lang="fr-FR" dirty="0"/>
              <a:t> Quelle est votre proposition de valeur ? </a:t>
            </a:r>
          </a:p>
          <a:p>
            <a:pPr marL="457196" indent="-285750"/>
            <a:endParaRPr lang="fr-FR" dirty="0"/>
          </a:p>
          <a:p>
            <a:pPr marL="457196" indent="-285750"/>
            <a:r>
              <a:rPr lang="fr-FR" dirty="0"/>
              <a:t>Quels sont vos avantages concurrentiels ?</a:t>
            </a:r>
          </a:p>
          <a:p>
            <a:pPr marL="457196" indent="-285750"/>
            <a:endParaRPr lang="fr-FR" dirty="0"/>
          </a:p>
          <a:p>
            <a:pPr marL="457196" indent="-285750"/>
            <a:endParaRPr lang="fr-FR" dirty="0"/>
          </a:p>
          <a:p>
            <a:pPr marL="457196" indent="-285750"/>
            <a:endParaRPr lang="fr-FR" dirty="0"/>
          </a:p>
          <a:p>
            <a:pPr marL="457196" indent="-285750"/>
            <a:endParaRPr dirty="0"/>
          </a:p>
        </p:txBody>
      </p:sp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67" tIns="68567" rIns="68567" bIns="68567" anchor="ctr" anchorCtr="0">
            <a:noAutofit/>
          </a:bodyPr>
          <a:lstStyle/>
          <a:p>
            <a:r>
              <a:rPr lang="fr" dirty="0" smtClean="0"/>
              <a:t>Votre solution</a:t>
            </a:r>
            <a:endParaRPr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2176B-F51C-7F4B-8C1F-C9FEDCFF62D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67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67" tIns="68567" rIns="68567" bIns="68567" anchor="t" anchorCtr="0">
            <a:noAutofit/>
          </a:bodyPr>
          <a:lstStyle/>
          <a:p>
            <a:pPr marL="457196" indent="-285750"/>
            <a:r>
              <a:rPr lang="fr" dirty="0" smtClean="0"/>
              <a:t> Quels sont les</a:t>
            </a:r>
            <a:r>
              <a:rPr lang="fr-FR" dirty="0" smtClean="0"/>
              <a:t> chiffres clés ?</a:t>
            </a:r>
          </a:p>
          <a:p>
            <a:pPr marL="457196" indent="-285750"/>
            <a:endParaRPr lang="fr-FR" dirty="0" smtClean="0"/>
          </a:p>
          <a:p>
            <a:pPr marL="457196" indent="-285750"/>
            <a:r>
              <a:rPr lang="fr-FR" dirty="0"/>
              <a:t> </a:t>
            </a:r>
            <a:r>
              <a:rPr lang="fr" dirty="0" smtClean="0"/>
              <a:t>Quelles sont les tendances, les opportunités potentielles… ?</a:t>
            </a:r>
            <a:endParaRPr dirty="0"/>
          </a:p>
        </p:txBody>
      </p: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67" tIns="68567" rIns="68567" bIns="68567" anchor="ctr" anchorCtr="0">
            <a:noAutofit/>
          </a:bodyPr>
          <a:lstStyle/>
          <a:p>
            <a:r>
              <a:rPr lang="fr" dirty="0" smtClean="0"/>
              <a:t>Votre marché</a:t>
            </a:r>
            <a:endParaRPr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2176B-F51C-7F4B-8C1F-C9FEDCFF62D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39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67" tIns="68567" rIns="68567" bIns="68567" anchor="t" anchorCtr="0">
            <a:noAutofit/>
          </a:bodyPr>
          <a:lstStyle/>
          <a:p>
            <a:pPr marL="457196" indent="-285750"/>
            <a:r>
              <a:rPr lang="fr" dirty="0" smtClean="0"/>
              <a:t> A qui s’adresse votre solution ? </a:t>
            </a:r>
          </a:p>
          <a:p>
            <a:pPr marL="457196" indent="-285750"/>
            <a:endParaRPr lang="fr" dirty="0" smtClean="0"/>
          </a:p>
          <a:p>
            <a:pPr marL="457196" indent="-285750"/>
            <a:r>
              <a:rPr lang="fr" dirty="0"/>
              <a:t> </a:t>
            </a:r>
            <a:r>
              <a:rPr lang="fr" dirty="0" smtClean="0"/>
              <a:t>Quels sont les potentiels clients  / utilisateurs / bénéficiaires ?</a:t>
            </a:r>
            <a:endParaRPr dirty="0"/>
          </a:p>
        </p:txBody>
      </p: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67" tIns="68567" rIns="68567" bIns="68567" anchor="ctr" anchorCtr="0">
            <a:noAutofit/>
          </a:bodyPr>
          <a:lstStyle/>
          <a:p>
            <a:r>
              <a:rPr lang="fr" dirty="0" smtClean="0"/>
              <a:t>Vos cibles</a:t>
            </a:r>
            <a:endParaRPr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2176B-F51C-7F4B-8C1F-C9FEDCFF62D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13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67" tIns="68567" rIns="68567" bIns="68567" anchor="t" anchorCtr="0">
            <a:noAutofit/>
          </a:bodyPr>
          <a:lstStyle/>
          <a:p>
            <a:pPr marL="457196" indent="-285750"/>
            <a:r>
              <a:rPr lang="fr" dirty="0" smtClean="0"/>
              <a:t> Qui sont vos concurrents  ? (sous forme de mapping par exemple)</a:t>
            </a:r>
            <a:endParaRPr dirty="0"/>
          </a:p>
        </p:txBody>
      </p:sp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67" tIns="68567" rIns="68567" bIns="68567" anchor="ctr" anchorCtr="0">
            <a:noAutofit/>
          </a:bodyPr>
          <a:lstStyle/>
          <a:p>
            <a:r>
              <a:rPr lang="fr" dirty="0" smtClean="0"/>
              <a:t>Vos concurrents</a:t>
            </a:r>
            <a:endParaRPr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2176B-F51C-7F4B-8C1F-C9FEDCFF62D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59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7589208" cy="5143499"/>
          </a:xfrm>
        </p:spPr>
      </p:pic>
      <p:sp>
        <p:nvSpPr>
          <p:cNvPr id="7" name="Freeform 6"/>
          <p:cNvSpPr>
            <a:spLocks/>
          </p:cNvSpPr>
          <p:nvPr/>
        </p:nvSpPr>
        <p:spPr bwMode="auto">
          <a:xfrm>
            <a:off x="3653347" y="2389695"/>
            <a:ext cx="2431183" cy="2753806"/>
          </a:xfrm>
          <a:custGeom>
            <a:avLst/>
            <a:gdLst>
              <a:gd name="connsiteX0" fmla="*/ 2559084 w 3241577"/>
              <a:gd name="connsiteY0" fmla="*/ 0 h 3671741"/>
              <a:gd name="connsiteX1" fmla="*/ 3241577 w 3241577"/>
              <a:gd name="connsiteY1" fmla="*/ 0 h 3671741"/>
              <a:gd name="connsiteX2" fmla="*/ 682493 w 3241577"/>
              <a:gd name="connsiteY2" fmla="*/ 3671741 h 3671741"/>
              <a:gd name="connsiteX3" fmla="*/ 0 w 3241577"/>
              <a:gd name="connsiteY3" fmla="*/ 3671741 h 3671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1577" h="3671741">
                <a:moveTo>
                  <a:pt x="2559084" y="0"/>
                </a:moveTo>
                <a:lnTo>
                  <a:pt x="3241577" y="0"/>
                </a:lnTo>
                <a:lnTo>
                  <a:pt x="682493" y="3671741"/>
                </a:lnTo>
                <a:lnTo>
                  <a:pt x="0" y="367174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id-ID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68144" y="-364111"/>
            <a:ext cx="2431183" cy="2753806"/>
          </a:xfrm>
          <a:custGeom>
            <a:avLst/>
            <a:gdLst>
              <a:gd name="connsiteX0" fmla="*/ 2559084 w 3241577"/>
              <a:gd name="connsiteY0" fmla="*/ 0 h 3671741"/>
              <a:gd name="connsiteX1" fmla="*/ 3241577 w 3241577"/>
              <a:gd name="connsiteY1" fmla="*/ 0 h 3671741"/>
              <a:gd name="connsiteX2" fmla="*/ 682493 w 3241577"/>
              <a:gd name="connsiteY2" fmla="*/ 3671741 h 3671741"/>
              <a:gd name="connsiteX3" fmla="*/ 0 w 3241577"/>
              <a:gd name="connsiteY3" fmla="*/ 3671741 h 3671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1577" h="3671741">
                <a:moveTo>
                  <a:pt x="2559084" y="0"/>
                </a:moveTo>
                <a:lnTo>
                  <a:pt x="3241577" y="0"/>
                </a:lnTo>
                <a:lnTo>
                  <a:pt x="682493" y="3671741"/>
                </a:lnTo>
                <a:lnTo>
                  <a:pt x="0" y="3671741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id-ID"/>
          </a:p>
        </p:txBody>
      </p:sp>
      <p:sp>
        <p:nvSpPr>
          <p:cNvPr id="11" name="TextBox 10"/>
          <p:cNvSpPr txBox="1"/>
          <p:nvPr/>
        </p:nvSpPr>
        <p:spPr>
          <a:xfrm>
            <a:off x="5557926" y="3507854"/>
            <a:ext cx="3190538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fr-FR" sz="2400" b="1" dirty="0" smtClean="0">
                <a:latin typeface="Raleway" panose="020B0003030101060003" pitchFamily="2" charset="0"/>
                <a:ea typeface="Raleway" panose="020B0003030101060003" pitchFamily="2" charset="0"/>
              </a:rPr>
              <a:t>3. SA STRATEGIE DE DEVELOPPEMENT</a:t>
            </a:r>
            <a:endParaRPr lang="id-ID" sz="2400" b="1" dirty="0">
              <a:latin typeface="Raleway" panose="020B0003030101060003" pitchFamily="2" charset="0"/>
              <a:ea typeface="Raleway" panose="020B0003030101060003" pitchFamily="2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5641263" y="4324430"/>
            <a:ext cx="2970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873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67" tIns="68567" rIns="68567" bIns="68567" anchor="t" anchorCtr="0">
            <a:noAutofit/>
          </a:bodyPr>
          <a:lstStyle/>
          <a:p>
            <a:pPr marL="457196" indent="-285750"/>
            <a:r>
              <a:rPr lang="fr" dirty="0" smtClean="0"/>
              <a:t> Comment se détaille votre offre ?</a:t>
            </a:r>
          </a:p>
          <a:p>
            <a:pPr marL="457196" indent="-285750"/>
            <a:endParaRPr lang="fr" dirty="0" smtClean="0"/>
          </a:p>
          <a:p>
            <a:pPr marL="457196" indent="-285750"/>
            <a:r>
              <a:rPr lang="fr" dirty="0"/>
              <a:t> </a:t>
            </a:r>
            <a:r>
              <a:rPr lang="fr" dirty="0" smtClean="0"/>
              <a:t>Quel est votre </a:t>
            </a:r>
            <a:r>
              <a:rPr lang="fr" dirty="0"/>
              <a:t>business </a:t>
            </a:r>
            <a:r>
              <a:rPr lang="fr" dirty="0" smtClean="0"/>
              <a:t>model ?</a:t>
            </a:r>
          </a:p>
          <a:p>
            <a:pPr marL="457196" indent="-285750"/>
            <a:endParaRPr lang="fr" dirty="0" smtClean="0"/>
          </a:p>
          <a:p>
            <a:pPr marL="457196" indent="-285750"/>
            <a:r>
              <a:rPr lang="fr" dirty="0" smtClean="0"/>
              <a:t> Avez-vous établi le pricing ?</a:t>
            </a:r>
            <a:endParaRPr dirty="0"/>
          </a:p>
        </p:txBody>
      </p:sp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67" tIns="68567" rIns="68567" bIns="68567" anchor="ctr" anchorCtr="0">
            <a:noAutofit/>
          </a:bodyPr>
          <a:lstStyle/>
          <a:p>
            <a:r>
              <a:rPr lang="fr" dirty="0" smtClean="0"/>
              <a:t>Votre business model</a:t>
            </a:r>
            <a:endParaRPr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2176B-F51C-7F4B-8C1F-C9FEDCFF62D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78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67" tIns="68567" rIns="68567" bIns="68567" anchor="t" anchorCtr="0">
            <a:noAutofit/>
          </a:bodyPr>
          <a:lstStyle/>
          <a:p>
            <a:pPr marL="457196" indent="-285750"/>
            <a:r>
              <a:rPr lang="fr" dirty="0" smtClean="0"/>
              <a:t> Quel est votre </a:t>
            </a:r>
            <a:r>
              <a:rPr lang="fr" dirty="0"/>
              <a:t>plan </a:t>
            </a:r>
            <a:r>
              <a:rPr lang="fr" dirty="0" smtClean="0"/>
              <a:t>marketing, communication et commercial</a:t>
            </a:r>
            <a:r>
              <a:rPr lang="fr" dirty="0"/>
              <a:t> </a:t>
            </a:r>
            <a:r>
              <a:rPr lang="fr" dirty="0" smtClean="0"/>
              <a:t>?</a:t>
            </a:r>
          </a:p>
          <a:p>
            <a:pPr marL="457196" indent="-285750"/>
            <a:endParaRPr lang="fr" dirty="0" smtClean="0"/>
          </a:p>
          <a:p>
            <a:pPr marL="457196" indent="-285750"/>
            <a:r>
              <a:rPr lang="fr" dirty="0"/>
              <a:t> </a:t>
            </a:r>
            <a:r>
              <a:rPr lang="fr" dirty="0" smtClean="0"/>
              <a:t>Quelle est votre </a:t>
            </a:r>
            <a:r>
              <a:rPr lang="fr" dirty="0"/>
              <a:t>stratégie </a:t>
            </a:r>
            <a:r>
              <a:rPr lang="fr" dirty="0" smtClean="0"/>
              <a:t>pour acquérir de nouveaux clients /utilisateurs/bénéficiaires ?</a:t>
            </a:r>
          </a:p>
          <a:p>
            <a:pPr marL="457196" indent="-285750"/>
            <a:endParaRPr lang="fr-FR" dirty="0"/>
          </a:p>
          <a:p>
            <a:pPr marL="457196" indent="-285750"/>
            <a:r>
              <a:rPr lang="fr" dirty="0" smtClean="0"/>
              <a:t> Quels sont vos </a:t>
            </a:r>
            <a:r>
              <a:rPr lang="fr" dirty="0"/>
              <a:t>leviers </a:t>
            </a:r>
            <a:r>
              <a:rPr lang="fr" dirty="0" smtClean="0"/>
              <a:t>d’actions ?</a:t>
            </a:r>
          </a:p>
          <a:p>
            <a:pPr marL="457196" indent="-285750"/>
            <a:endParaRPr lang="fr" dirty="0" smtClean="0"/>
          </a:p>
          <a:p>
            <a:pPr marL="457196" indent="-285750"/>
            <a:r>
              <a:rPr lang="fr" dirty="0"/>
              <a:t> </a:t>
            </a:r>
            <a:r>
              <a:rPr lang="fr" dirty="0" smtClean="0"/>
              <a:t>Comment allez-vous distribuer votre produit ou service ?</a:t>
            </a:r>
            <a:endParaRPr dirty="0"/>
          </a:p>
        </p:txBody>
      </p:sp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67" tIns="68567" rIns="68567" bIns="68567" anchor="ctr" anchorCtr="0">
            <a:noAutofit/>
          </a:bodyPr>
          <a:lstStyle/>
          <a:p>
            <a:r>
              <a:rPr lang="fr" dirty="0" smtClean="0"/>
              <a:t>Votre </a:t>
            </a:r>
            <a:r>
              <a:rPr lang="fr" dirty="0"/>
              <a:t>stratégie marketing et </a:t>
            </a:r>
            <a:r>
              <a:rPr lang="fr" dirty="0" smtClean="0"/>
              <a:t>commerciale</a:t>
            </a:r>
            <a:endParaRPr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2176B-F51C-7F4B-8C1F-C9FEDCFF62D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29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Présentation des évènements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2176B-F51C-7F4B-8C1F-C9FEDCFF62D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2" name="Picture 4" descr="Résultat de recherche d'images pour &quot;&quot;afrobytes tech conference&quot; 2019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1409891"/>
            <a:ext cx="2992470" cy="159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25"/>
          <p:cNvCxnSpPr/>
          <p:nvPr/>
        </p:nvCxnSpPr>
        <p:spPr>
          <a:xfrm>
            <a:off x="1327446" y="3291830"/>
            <a:ext cx="1980000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5"/>
          <p:cNvCxnSpPr/>
          <p:nvPr/>
        </p:nvCxnSpPr>
        <p:spPr>
          <a:xfrm>
            <a:off x="5582291" y="3294195"/>
            <a:ext cx="1980000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70184" y="3435845"/>
            <a:ext cx="2979725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 b="1" dirty="0" err="1" smtClean="0">
                <a:solidFill>
                  <a:schemeClr val="tx2"/>
                </a:solidFill>
              </a:rPr>
              <a:t>Afrobytes</a:t>
            </a:r>
            <a:r>
              <a:rPr lang="fr-FR" sz="1200" b="1" dirty="0" smtClean="0">
                <a:solidFill>
                  <a:schemeClr val="tx2"/>
                </a:solidFill>
              </a:rPr>
              <a:t> </a:t>
            </a:r>
            <a:r>
              <a:rPr lang="fr-FR" sz="1200" b="1" dirty="0">
                <a:solidFill>
                  <a:schemeClr val="tx2"/>
                </a:solidFill>
              </a:rPr>
              <a:t>Tech </a:t>
            </a:r>
            <a:r>
              <a:rPr lang="fr-FR" sz="1200" b="1" dirty="0" err="1" smtClean="0">
                <a:solidFill>
                  <a:schemeClr val="tx2"/>
                </a:solidFill>
              </a:rPr>
              <a:t>conference</a:t>
            </a:r>
            <a:r>
              <a:rPr lang="fr-FR" sz="1200" b="1" dirty="0" smtClean="0">
                <a:solidFill>
                  <a:schemeClr val="tx2"/>
                </a:solidFill>
              </a:rPr>
              <a:t> </a:t>
            </a:r>
            <a:r>
              <a:rPr lang="fr-FR" sz="1200" dirty="0" smtClean="0">
                <a:solidFill>
                  <a:schemeClr val="tx2"/>
                </a:solidFill>
              </a:rPr>
              <a:t>est une conférence </a:t>
            </a:r>
            <a:r>
              <a:rPr lang="fr-FR" sz="1200" dirty="0">
                <a:solidFill>
                  <a:schemeClr val="tx2"/>
                </a:solidFill>
              </a:rPr>
              <a:t>internationale sur la </a:t>
            </a:r>
            <a:r>
              <a:rPr lang="fr-FR" sz="1200" dirty="0" err="1">
                <a:solidFill>
                  <a:schemeClr val="tx2"/>
                </a:solidFill>
              </a:rPr>
              <a:t>tech</a:t>
            </a:r>
            <a:r>
              <a:rPr lang="fr-FR" sz="1200" dirty="0">
                <a:solidFill>
                  <a:schemeClr val="tx2"/>
                </a:solidFill>
              </a:rPr>
              <a:t> africaine qui réunit des startups, talents du numérique, investisseurs, entreprises intéressés par la dynamique de croissance et d’innovation du continent </a:t>
            </a:r>
            <a:r>
              <a:rPr lang="fr-FR" sz="1200" dirty="0" smtClean="0">
                <a:solidFill>
                  <a:schemeClr val="tx2"/>
                </a:solidFill>
              </a:rPr>
              <a:t>africain.</a:t>
            </a:r>
            <a:endParaRPr lang="fr-FR" sz="1200" dirty="0">
              <a:solidFill>
                <a:schemeClr val="tx2"/>
              </a:solidFill>
            </a:endParaRPr>
          </a:p>
          <a:p>
            <a:pPr algn="ctr"/>
            <a:r>
              <a:rPr lang="fr-FR" sz="1200" dirty="0" smtClean="0">
                <a:solidFill>
                  <a:schemeClr val="tx2"/>
                </a:solidFill>
              </a:rPr>
              <a:t>Elle se </a:t>
            </a:r>
            <a:r>
              <a:rPr lang="fr-FR" sz="1200" dirty="0">
                <a:solidFill>
                  <a:schemeClr val="tx2"/>
                </a:solidFill>
              </a:rPr>
              <a:t>déroulant à Paris, le </a:t>
            </a:r>
            <a:r>
              <a:rPr lang="fr-FR" sz="1200" b="1" dirty="0">
                <a:solidFill>
                  <a:schemeClr val="tx2"/>
                </a:solidFill>
              </a:rPr>
              <a:t>15 Mai 2019</a:t>
            </a:r>
          </a:p>
        </p:txBody>
      </p:sp>
      <p:pic>
        <p:nvPicPr>
          <p:cNvPr id="11" name="Picture 4" descr="Résultat de recherche d'images pour &quot;viva tech 2019&quot;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09891"/>
            <a:ext cx="2979725" cy="159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076055" y="3435845"/>
            <a:ext cx="2979725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 b="1" dirty="0" err="1">
                <a:solidFill>
                  <a:schemeClr val="tx2"/>
                </a:solidFill>
              </a:rPr>
              <a:t>VivaTech</a:t>
            </a:r>
            <a:r>
              <a:rPr lang="fr-FR" sz="1200" dirty="0">
                <a:solidFill>
                  <a:schemeClr val="tx2"/>
                </a:solidFill>
              </a:rPr>
              <a:t> est le rendez-vous mondial des startups et de l’innovation. </a:t>
            </a:r>
          </a:p>
          <a:p>
            <a:pPr algn="ctr"/>
            <a:r>
              <a:rPr lang="fr-FR" sz="1200" dirty="0" smtClean="0">
                <a:solidFill>
                  <a:schemeClr val="tx2"/>
                </a:solidFill>
              </a:rPr>
              <a:t>C’est un </a:t>
            </a:r>
            <a:r>
              <a:rPr lang="fr-FR" sz="1200" dirty="0">
                <a:solidFill>
                  <a:schemeClr val="tx2"/>
                </a:solidFill>
              </a:rPr>
              <a:t>é</a:t>
            </a:r>
            <a:r>
              <a:rPr lang="fr-FR" sz="1200" dirty="0" smtClean="0">
                <a:solidFill>
                  <a:schemeClr val="tx2"/>
                </a:solidFill>
              </a:rPr>
              <a:t>vénement </a:t>
            </a:r>
            <a:r>
              <a:rPr lang="fr-FR" sz="1200" dirty="0">
                <a:solidFill>
                  <a:schemeClr val="tx2"/>
                </a:solidFill>
              </a:rPr>
              <a:t>international, dédié à la croissance des startups, à la transformation digitale et à l’innovation, </a:t>
            </a:r>
          </a:p>
          <a:p>
            <a:pPr algn="ctr"/>
            <a:r>
              <a:rPr lang="fr-FR" sz="1200" dirty="0" smtClean="0">
                <a:solidFill>
                  <a:schemeClr val="tx2"/>
                </a:solidFill>
              </a:rPr>
              <a:t>Le salon se </a:t>
            </a:r>
            <a:r>
              <a:rPr lang="fr-FR" sz="1200" dirty="0">
                <a:solidFill>
                  <a:schemeClr val="tx2"/>
                </a:solidFill>
              </a:rPr>
              <a:t>tiendra à Paris, Porte de Versailles,  </a:t>
            </a:r>
            <a:r>
              <a:rPr lang="fr-FR" sz="1200" b="1" dirty="0">
                <a:solidFill>
                  <a:schemeClr val="tx2"/>
                </a:solidFill>
              </a:rPr>
              <a:t>du 16 au 18 mai 2019</a:t>
            </a:r>
          </a:p>
        </p:txBody>
      </p:sp>
    </p:spTree>
    <p:extLst>
      <p:ext uri="{BB962C8B-B14F-4D97-AF65-F5344CB8AC3E}">
        <p14:creationId xmlns:p14="http://schemas.microsoft.com/office/powerpoint/2010/main" val="154708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67" tIns="68567" rIns="68567" bIns="68567" anchor="t" anchorCtr="0">
            <a:noAutofit/>
          </a:bodyPr>
          <a:lstStyle/>
          <a:p>
            <a:pPr marL="457196" indent="-285750"/>
            <a:r>
              <a:rPr lang="fr" dirty="0" smtClean="0"/>
              <a:t> Où en êtes-vous à ce jour ?</a:t>
            </a:r>
          </a:p>
          <a:p>
            <a:pPr marL="457196" indent="-285750"/>
            <a:endParaRPr lang="fr" dirty="0"/>
          </a:p>
          <a:p>
            <a:pPr marL="457196" indent="-285750"/>
            <a:r>
              <a:rPr lang="fr" dirty="0" smtClean="0"/>
              <a:t> Avez-vous déjà des premiers clients, des distributeurs… ?</a:t>
            </a:r>
          </a:p>
          <a:p>
            <a:pPr marL="457196" indent="-285750"/>
            <a:endParaRPr lang="fr" dirty="0" smtClean="0"/>
          </a:p>
          <a:p>
            <a:pPr marL="457196" indent="-285750"/>
            <a:r>
              <a:rPr lang="fr" dirty="0" smtClean="0"/>
              <a:t> </a:t>
            </a:r>
            <a:r>
              <a:rPr lang="fr-FR" kern="0" dirty="0">
                <a:solidFill>
                  <a:schemeClr val="tx1"/>
                </a:solidFill>
              </a:rPr>
              <a:t>Quel </a:t>
            </a:r>
            <a:r>
              <a:rPr lang="fr-FR" dirty="0"/>
              <a:t>sont vos moyens de en financement ? </a:t>
            </a:r>
            <a:r>
              <a:rPr lang="fr" dirty="0"/>
              <a:t>Avez-vous réalisé une levée de fonds ? Si non, comptez-vous en réaliser une </a:t>
            </a:r>
            <a:r>
              <a:rPr lang="fr" dirty="0" smtClean="0"/>
              <a:t>?</a:t>
            </a:r>
          </a:p>
          <a:p>
            <a:pPr marL="457196" indent="-285750"/>
            <a:endParaRPr lang="fr-FR" dirty="0" smtClean="0"/>
          </a:p>
          <a:p>
            <a:pPr marL="457196" indent="-285750"/>
            <a:r>
              <a:rPr lang="fr-FR" dirty="0" smtClean="0"/>
              <a:t>Avez-vous </a:t>
            </a:r>
            <a:r>
              <a:rPr lang="fr-FR" dirty="0"/>
              <a:t>obtenu des Aides et Subventions pour soutenir votre innovation </a:t>
            </a:r>
            <a:r>
              <a:rPr lang="fr-FR" dirty="0" smtClean="0"/>
              <a:t>?</a:t>
            </a:r>
          </a:p>
          <a:p>
            <a:pPr marL="457196" indent="-285750"/>
            <a:endParaRPr lang="fr" dirty="0" smtClean="0"/>
          </a:p>
          <a:p>
            <a:pPr marL="457196" indent="-285750"/>
            <a:r>
              <a:rPr lang="fr" dirty="0" smtClean="0"/>
              <a:t>Avez-vous </a:t>
            </a:r>
            <a:r>
              <a:rPr lang="fr" dirty="0"/>
              <a:t>déjà eu des parutions presse, des prix (start-up weekends par exemple…) </a:t>
            </a:r>
            <a:r>
              <a:rPr lang="fr" dirty="0" smtClean="0"/>
              <a:t>?</a:t>
            </a:r>
            <a:endParaRPr lang="fr" dirty="0"/>
          </a:p>
        </p:txBody>
      </p:sp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67" tIns="68567" rIns="68567" bIns="68567" anchor="ctr" anchorCtr="0">
            <a:noAutofit/>
          </a:bodyPr>
          <a:lstStyle/>
          <a:p>
            <a:r>
              <a:rPr lang="fr" dirty="0" smtClean="0"/>
              <a:t>Vos réalisations</a:t>
            </a:r>
            <a:endParaRPr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2176B-F51C-7F4B-8C1F-C9FEDCFF62D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09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67" tIns="68567" rIns="68567" bIns="68567" anchor="t" anchorCtr="0">
            <a:noAutofit/>
          </a:bodyPr>
          <a:lstStyle/>
          <a:p>
            <a:pPr marL="457196" indent="-285750"/>
            <a:r>
              <a:rPr lang="fr" dirty="0" smtClean="0"/>
              <a:t> Quels sont vos objectifs ?  </a:t>
            </a:r>
          </a:p>
          <a:p>
            <a:pPr marL="457196" indent="-285750"/>
            <a:endParaRPr lang="fr" dirty="0" smtClean="0"/>
          </a:p>
          <a:p>
            <a:pPr marL="457196" indent="-285750"/>
            <a:r>
              <a:rPr lang="fr" dirty="0"/>
              <a:t> </a:t>
            </a:r>
            <a:r>
              <a:rPr lang="fr" dirty="0" smtClean="0"/>
              <a:t>Quelles actions vous restent-ils à mener ? Avez-vous un retroplanning ?</a:t>
            </a:r>
          </a:p>
          <a:p>
            <a:pPr marL="457196" indent="-285750"/>
            <a:endParaRPr lang="fr" dirty="0"/>
          </a:p>
          <a:p>
            <a:pPr marL="457196" indent="-285750"/>
            <a:r>
              <a:rPr lang="fr" dirty="0" smtClean="0"/>
              <a:t> Quelles sont vos perspectives </a:t>
            </a:r>
            <a:r>
              <a:rPr lang="fr" dirty="0"/>
              <a:t>d’évolution </a:t>
            </a:r>
            <a:r>
              <a:rPr lang="fr" dirty="0" smtClean="0"/>
              <a:t>?</a:t>
            </a:r>
          </a:p>
          <a:p>
            <a:pPr marL="457196" indent="-285750"/>
            <a:endParaRPr dirty="0"/>
          </a:p>
        </p:txBody>
      </p:sp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67" tIns="68567" rIns="68567" bIns="68567" anchor="ctr" anchorCtr="0">
            <a:noAutofit/>
          </a:bodyPr>
          <a:lstStyle/>
          <a:p>
            <a:r>
              <a:rPr lang="fr" dirty="0" smtClean="0"/>
              <a:t>Vos objectifs</a:t>
            </a:r>
            <a:endParaRPr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2176B-F51C-7F4B-8C1F-C9FEDCFF62D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91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7589208" cy="5143500"/>
          </a:xfrm>
        </p:spPr>
      </p:pic>
      <p:sp>
        <p:nvSpPr>
          <p:cNvPr id="7" name="Freeform 6"/>
          <p:cNvSpPr>
            <a:spLocks/>
          </p:cNvSpPr>
          <p:nvPr/>
        </p:nvSpPr>
        <p:spPr bwMode="auto">
          <a:xfrm>
            <a:off x="3653347" y="2389695"/>
            <a:ext cx="2431183" cy="2753806"/>
          </a:xfrm>
          <a:custGeom>
            <a:avLst/>
            <a:gdLst>
              <a:gd name="connsiteX0" fmla="*/ 2559084 w 3241577"/>
              <a:gd name="connsiteY0" fmla="*/ 0 h 3671741"/>
              <a:gd name="connsiteX1" fmla="*/ 3241577 w 3241577"/>
              <a:gd name="connsiteY1" fmla="*/ 0 h 3671741"/>
              <a:gd name="connsiteX2" fmla="*/ 682493 w 3241577"/>
              <a:gd name="connsiteY2" fmla="*/ 3671741 h 3671741"/>
              <a:gd name="connsiteX3" fmla="*/ 0 w 3241577"/>
              <a:gd name="connsiteY3" fmla="*/ 3671741 h 3671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1577" h="3671741">
                <a:moveTo>
                  <a:pt x="2559084" y="0"/>
                </a:moveTo>
                <a:lnTo>
                  <a:pt x="3241577" y="0"/>
                </a:lnTo>
                <a:lnTo>
                  <a:pt x="682493" y="3671741"/>
                </a:lnTo>
                <a:lnTo>
                  <a:pt x="0" y="367174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id-ID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68144" y="-364111"/>
            <a:ext cx="2431183" cy="2753806"/>
          </a:xfrm>
          <a:custGeom>
            <a:avLst/>
            <a:gdLst>
              <a:gd name="connsiteX0" fmla="*/ 2559084 w 3241577"/>
              <a:gd name="connsiteY0" fmla="*/ 0 h 3671741"/>
              <a:gd name="connsiteX1" fmla="*/ 3241577 w 3241577"/>
              <a:gd name="connsiteY1" fmla="*/ 0 h 3671741"/>
              <a:gd name="connsiteX2" fmla="*/ 682493 w 3241577"/>
              <a:gd name="connsiteY2" fmla="*/ 3671741 h 3671741"/>
              <a:gd name="connsiteX3" fmla="*/ 0 w 3241577"/>
              <a:gd name="connsiteY3" fmla="*/ 3671741 h 3671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1577" h="3671741">
                <a:moveTo>
                  <a:pt x="2559084" y="0"/>
                </a:moveTo>
                <a:lnTo>
                  <a:pt x="3241577" y="0"/>
                </a:lnTo>
                <a:lnTo>
                  <a:pt x="682493" y="3671741"/>
                </a:lnTo>
                <a:lnTo>
                  <a:pt x="0" y="3671741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id-ID"/>
          </a:p>
        </p:txBody>
      </p:sp>
      <p:sp>
        <p:nvSpPr>
          <p:cNvPr id="11" name="TextBox 10"/>
          <p:cNvSpPr txBox="1"/>
          <p:nvPr/>
        </p:nvSpPr>
        <p:spPr>
          <a:xfrm>
            <a:off x="5292080" y="3789352"/>
            <a:ext cx="3456384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fr-FR" sz="2400" b="1" dirty="0">
                <a:latin typeface="Raleway" panose="020B0003030101060003" pitchFamily="2" charset="0"/>
                <a:ea typeface="Raleway" panose="020B0003030101060003" pitchFamily="2" charset="0"/>
              </a:rPr>
              <a:t>4</a:t>
            </a:r>
            <a:r>
              <a:rPr lang="fr-FR" sz="2400" b="1" dirty="0" smtClean="0">
                <a:latin typeface="Raleway" panose="020B0003030101060003" pitchFamily="2" charset="0"/>
                <a:ea typeface="Raleway" panose="020B0003030101060003" pitchFamily="2" charset="0"/>
              </a:rPr>
              <a:t>. SES MOTIVATIONS</a:t>
            </a:r>
            <a:endParaRPr lang="id-ID" sz="2400" b="1" dirty="0">
              <a:latin typeface="Raleway" panose="020B0003030101060003" pitchFamily="2" charset="0"/>
              <a:ea typeface="Raleway" panose="020B0003030101060003" pitchFamily="2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5641263" y="4324430"/>
            <a:ext cx="2970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14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kern="0" dirty="0">
                <a:solidFill>
                  <a:srgbClr val="000000"/>
                </a:solidFill>
              </a:rPr>
              <a:t>Qu’attendez-vous </a:t>
            </a:r>
            <a:r>
              <a:rPr lang="fr-FR" kern="0" dirty="0" smtClean="0">
                <a:solidFill>
                  <a:srgbClr val="000000"/>
                </a:solidFill>
              </a:rPr>
              <a:t>des deux événements ? </a:t>
            </a:r>
            <a:r>
              <a:rPr lang="fr-FR" kern="0" dirty="0">
                <a:solidFill>
                  <a:srgbClr val="000000"/>
                </a:solidFill>
              </a:rPr>
              <a:t>Pourquoi souhaitez-vous participer ?</a:t>
            </a:r>
          </a:p>
          <a:p>
            <a:endParaRPr lang="fr-FR" kern="0" dirty="0" smtClean="0">
              <a:solidFill>
                <a:srgbClr val="000000"/>
              </a:solidFill>
            </a:endParaRPr>
          </a:p>
          <a:p>
            <a:r>
              <a:rPr lang="fr-FR" kern="0" dirty="0" smtClean="0">
                <a:solidFill>
                  <a:srgbClr val="000000"/>
                </a:solidFill>
              </a:rPr>
              <a:t>Êtes-vous intéressé plutôt par </a:t>
            </a:r>
            <a:r>
              <a:rPr lang="fr-FR" b="1" kern="0" dirty="0" err="1" smtClean="0">
                <a:solidFill>
                  <a:srgbClr val="000000"/>
                </a:solidFill>
              </a:rPr>
              <a:t>Afrobytes</a:t>
            </a:r>
            <a:r>
              <a:rPr lang="fr-FR" b="1" kern="0" dirty="0" smtClean="0">
                <a:solidFill>
                  <a:srgbClr val="000000"/>
                </a:solidFill>
              </a:rPr>
              <a:t> Tech </a:t>
            </a:r>
            <a:r>
              <a:rPr lang="fr-FR" b="1" kern="0" dirty="0" err="1" smtClean="0">
                <a:solidFill>
                  <a:srgbClr val="000000"/>
                </a:solidFill>
              </a:rPr>
              <a:t>Conference</a:t>
            </a:r>
            <a:r>
              <a:rPr lang="fr-FR" b="1" kern="0" dirty="0" smtClean="0">
                <a:solidFill>
                  <a:srgbClr val="000000"/>
                </a:solidFill>
              </a:rPr>
              <a:t> </a:t>
            </a:r>
            <a:r>
              <a:rPr lang="fr-FR" kern="0" dirty="0" smtClean="0">
                <a:solidFill>
                  <a:srgbClr val="000000"/>
                </a:solidFill>
              </a:rPr>
              <a:t>ou </a:t>
            </a:r>
            <a:r>
              <a:rPr lang="fr-FR" b="1" kern="0" dirty="0" smtClean="0">
                <a:solidFill>
                  <a:srgbClr val="000000"/>
                </a:solidFill>
              </a:rPr>
              <a:t>VIVA Tech </a:t>
            </a:r>
            <a:r>
              <a:rPr lang="fr-FR" kern="0" dirty="0" smtClean="0">
                <a:solidFill>
                  <a:srgbClr val="000000"/>
                </a:solidFill>
              </a:rPr>
              <a:t>?</a:t>
            </a:r>
            <a:endParaRPr lang="fr-FR" kern="0" dirty="0">
              <a:solidFill>
                <a:srgbClr val="000000"/>
              </a:solidFill>
            </a:endParaRPr>
          </a:p>
          <a:p>
            <a:endParaRPr lang="fr-FR" kern="0" dirty="0">
              <a:solidFill>
                <a:srgbClr val="000000"/>
              </a:solidFill>
            </a:endParaRPr>
          </a:p>
          <a:p>
            <a:r>
              <a:rPr lang="fr-FR" kern="0" dirty="0">
                <a:solidFill>
                  <a:srgbClr val="000000"/>
                </a:solidFill>
              </a:rPr>
              <a:t>Quelles sont vos attentes en termes d'accompagnement </a:t>
            </a:r>
            <a:r>
              <a:rPr lang="fr-FR" kern="0" dirty="0" smtClean="0">
                <a:solidFill>
                  <a:srgbClr val="000000"/>
                </a:solidFill>
              </a:rPr>
              <a:t>?</a:t>
            </a:r>
          </a:p>
          <a:p>
            <a:endParaRPr lang="fr-FR" kern="0" dirty="0">
              <a:solidFill>
                <a:srgbClr val="000000"/>
              </a:solidFill>
            </a:endParaRPr>
          </a:p>
        </p:txBody>
      </p:sp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67" tIns="68567" rIns="68567" bIns="68567" anchor="ctr" anchorCtr="0">
            <a:noAutofit/>
          </a:bodyPr>
          <a:lstStyle/>
          <a:p>
            <a:r>
              <a:rPr lang="fr" dirty="0" smtClean="0"/>
              <a:t>Vos motivations</a:t>
            </a:r>
            <a:endParaRPr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2176B-F51C-7F4B-8C1F-C9FEDCFF62D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1600" y="4011910"/>
            <a:ext cx="7632848" cy="7200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u="sng" dirty="0" smtClean="0">
                <a:solidFill>
                  <a:schemeClr val="tx1"/>
                </a:solidFill>
              </a:rPr>
              <a:t>Important :</a:t>
            </a:r>
            <a:r>
              <a:rPr lang="fr-FR" sz="1600" dirty="0" smtClean="0">
                <a:solidFill>
                  <a:schemeClr val="tx1"/>
                </a:solidFill>
              </a:rPr>
              <a:t> Précisez dans cette </a:t>
            </a:r>
            <a:r>
              <a:rPr lang="fr-FR" sz="1600" dirty="0" err="1" smtClean="0">
                <a:solidFill>
                  <a:schemeClr val="tx1"/>
                </a:solidFill>
              </a:rPr>
              <a:t>slide</a:t>
            </a:r>
            <a:r>
              <a:rPr lang="fr-FR" sz="1600" dirty="0" smtClean="0">
                <a:solidFill>
                  <a:schemeClr val="tx1"/>
                </a:solidFill>
              </a:rPr>
              <a:t>, le lien web permettant de télécharger la vidéo de démonstration de votre projet de participation 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68911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67" tIns="68567" rIns="68567" bIns="68567" anchor="ctr" anchorCtr="0">
            <a:noAutofit/>
          </a:bodyPr>
          <a:lstStyle/>
          <a:p>
            <a:r>
              <a:rPr lang="fr-FR" dirty="0" smtClean="0"/>
              <a:t>Quels sont les bénéfices pour les Startups Tech Marocaines qui y participeront ?</a:t>
            </a:r>
            <a:endParaRPr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2176B-F51C-7F4B-8C1F-C9FEDCFF62D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6" name="TextBox 4"/>
          <p:cNvSpPr txBox="1"/>
          <p:nvPr/>
        </p:nvSpPr>
        <p:spPr>
          <a:xfrm>
            <a:off x="1080002" y="1847069"/>
            <a:ext cx="21141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latin typeface="+mj-lt"/>
              </a:rPr>
              <a:t>Coaching et </a:t>
            </a:r>
            <a:r>
              <a:rPr lang="fr-FR" sz="1600" b="1" dirty="0" err="1" smtClean="0">
                <a:latin typeface="+mj-lt"/>
              </a:rPr>
              <a:t>mentoring</a:t>
            </a:r>
            <a:endParaRPr lang="id-ID" sz="1600" b="1" dirty="0">
              <a:latin typeface="+mj-lt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080000" y="2102499"/>
            <a:ext cx="34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400" dirty="0" smtClean="0">
                <a:solidFill>
                  <a:schemeClr val="tx2"/>
                </a:solidFill>
                <a:latin typeface="+mj-lt"/>
              </a:rPr>
              <a:t>Nous allons appuyer nos </a:t>
            </a:r>
            <a:r>
              <a:rPr lang="fr-FR" sz="1400" dirty="0" err="1" smtClean="0">
                <a:solidFill>
                  <a:schemeClr val="tx2"/>
                </a:solidFill>
                <a:latin typeface="+mj-lt"/>
              </a:rPr>
              <a:t>stratups</a:t>
            </a:r>
            <a:r>
              <a:rPr lang="fr-FR" sz="1400" dirty="0" smtClean="0">
                <a:solidFill>
                  <a:schemeClr val="tx2"/>
                </a:solidFill>
                <a:latin typeface="+mj-lt"/>
              </a:rPr>
              <a:t> à </a:t>
            </a:r>
            <a:r>
              <a:rPr lang="fr-FR" sz="1400" dirty="0">
                <a:solidFill>
                  <a:schemeClr val="tx2"/>
                </a:solidFill>
                <a:latin typeface="+mj-lt"/>
              </a:rPr>
              <a:t>la fois dans la formulation "High </a:t>
            </a:r>
            <a:r>
              <a:rPr lang="fr-FR" sz="1400" dirty="0" err="1">
                <a:solidFill>
                  <a:schemeClr val="tx2"/>
                </a:solidFill>
                <a:latin typeface="+mj-lt"/>
              </a:rPr>
              <a:t>level</a:t>
            </a:r>
            <a:r>
              <a:rPr lang="fr-FR" sz="1400" dirty="0">
                <a:solidFill>
                  <a:schemeClr val="tx2"/>
                </a:solidFill>
                <a:latin typeface="+mj-lt"/>
              </a:rPr>
              <a:t>" de leur offre, ainsi que dans la préparation commerciale et scientifique de leur participation au salon</a:t>
            </a:r>
            <a:endParaRPr lang="id-ID" sz="1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8" name="TextBox 7"/>
          <p:cNvSpPr txBox="1"/>
          <p:nvPr/>
        </p:nvSpPr>
        <p:spPr>
          <a:xfrm>
            <a:off x="1080002" y="3154706"/>
            <a:ext cx="9179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latin typeface="+mj-lt"/>
              </a:rPr>
              <a:t>Visibilité</a:t>
            </a:r>
            <a:endParaRPr lang="id-ID" sz="1600" b="1" dirty="0">
              <a:latin typeface="+mj-lt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080000" y="3410136"/>
            <a:ext cx="3492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schemeClr val="tx2"/>
                </a:solidFill>
                <a:latin typeface="+mj-lt"/>
              </a:rPr>
              <a:t>Les startups bénéficient d’un programme </a:t>
            </a:r>
            <a:r>
              <a:rPr lang="fr-FR" sz="1400" dirty="0">
                <a:solidFill>
                  <a:schemeClr val="tx2"/>
                </a:solidFill>
                <a:latin typeface="+mj-lt"/>
              </a:rPr>
              <a:t>de visibilité et de valorisation de leur know how (conférence, </a:t>
            </a:r>
            <a:r>
              <a:rPr lang="fr-FR" sz="1400" dirty="0" err="1">
                <a:solidFill>
                  <a:schemeClr val="tx2"/>
                </a:solidFill>
                <a:latin typeface="+mj-lt"/>
              </a:rPr>
              <a:t>showcase</a:t>
            </a:r>
            <a:r>
              <a:rPr lang="fr-FR" sz="1400" dirty="0">
                <a:solidFill>
                  <a:schemeClr val="tx2"/>
                </a:solidFill>
                <a:latin typeface="+mj-lt"/>
              </a:rPr>
              <a:t>, </a:t>
            </a:r>
            <a:r>
              <a:rPr lang="fr-FR" sz="1400" dirty="0" err="1" smtClean="0">
                <a:solidFill>
                  <a:schemeClr val="tx2"/>
                </a:solidFill>
                <a:latin typeface="+mj-lt"/>
              </a:rPr>
              <a:t>side-events</a:t>
            </a:r>
            <a:r>
              <a:rPr lang="fr-FR" sz="1400" dirty="0" smtClean="0">
                <a:solidFill>
                  <a:schemeClr val="tx2"/>
                </a:solidFill>
                <a:latin typeface="+mj-lt"/>
              </a:rPr>
              <a:t>, emplacement </a:t>
            </a:r>
            <a:r>
              <a:rPr lang="fr-FR" sz="1400" dirty="0">
                <a:solidFill>
                  <a:schemeClr val="tx2"/>
                </a:solidFill>
                <a:latin typeface="+mj-lt"/>
              </a:rPr>
              <a:t>et signalétique dédiés sur le pavillon Maroc…)</a:t>
            </a:r>
            <a:endParaRPr lang="id-ID" sz="1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0" name="TextBox 13"/>
          <p:cNvSpPr txBox="1"/>
          <p:nvPr/>
        </p:nvSpPr>
        <p:spPr>
          <a:xfrm>
            <a:off x="5517546" y="1847069"/>
            <a:ext cx="15686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latin typeface="+mj-lt"/>
              </a:rPr>
              <a:t>Mise en relation</a:t>
            </a:r>
            <a:endParaRPr lang="id-ID" sz="1600" b="1" dirty="0">
              <a:latin typeface="+mj-lt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517545" y="2102499"/>
            <a:ext cx="34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schemeClr val="tx2"/>
                </a:solidFill>
                <a:latin typeface="+mj-lt"/>
              </a:rPr>
              <a:t>Les startups retenues bénéficieront d’un programme </a:t>
            </a:r>
            <a:r>
              <a:rPr lang="fr-FR" sz="1400" dirty="0">
                <a:solidFill>
                  <a:schemeClr val="tx2"/>
                </a:solidFill>
                <a:latin typeface="+mj-lt"/>
              </a:rPr>
              <a:t>de mise en relation avec les principaux donneurs d'ordres mondiaux présents au salon</a:t>
            </a:r>
            <a:endParaRPr lang="id-ID" sz="1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2" name="TextBox 16"/>
          <p:cNvSpPr txBox="1"/>
          <p:nvPr/>
        </p:nvSpPr>
        <p:spPr>
          <a:xfrm>
            <a:off x="5517546" y="3154706"/>
            <a:ext cx="1487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latin typeface="+mj-lt"/>
              </a:rPr>
              <a:t>Appui financier</a:t>
            </a:r>
            <a:endParaRPr lang="id-ID" sz="1600" b="1" dirty="0"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517545" y="3410136"/>
            <a:ext cx="34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schemeClr val="tx2"/>
                </a:solidFill>
                <a:latin typeface="+mj-lt"/>
              </a:rPr>
              <a:t>Les frais d’inscription, d’hébergement et de transport des startups qui accompagneront la délégation marocaine seront pris </a:t>
            </a:r>
            <a:r>
              <a:rPr lang="fr-FR" sz="1400" dirty="0">
                <a:solidFill>
                  <a:schemeClr val="tx2"/>
                </a:solidFill>
                <a:latin typeface="+mj-lt"/>
              </a:rPr>
              <a:t>en charge </a:t>
            </a:r>
            <a:r>
              <a:rPr lang="fr-FR" sz="1400" dirty="0" smtClean="0">
                <a:solidFill>
                  <a:schemeClr val="tx2"/>
                </a:solidFill>
                <a:latin typeface="+mj-lt"/>
              </a:rPr>
              <a:t>pour la période </a:t>
            </a:r>
            <a:r>
              <a:rPr lang="fr-FR" sz="1400" dirty="0">
                <a:solidFill>
                  <a:schemeClr val="tx2"/>
                </a:solidFill>
                <a:latin typeface="+mj-lt"/>
              </a:rPr>
              <a:t>des </a:t>
            </a:r>
            <a:r>
              <a:rPr lang="fr-FR" sz="1400" dirty="0" smtClean="0">
                <a:solidFill>
                  <a:schemeClr val="tx2"/>
                </a:solidFill>
                <a:latin typeface="+mj-lt"/>
              </a:rPr>
              <a:t>événements*</a:t>
            </a:r>
            <a:endParaRPr lang="fr-FR" sz="140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58" name="Group 22"/>
          <p:cNvGrpSpPr>
            <a:grpSpLocks noChangeAspect="1"/>
          </p:cNvGrpSpPr>
          <p:nvPr/>
        </p:nvGrpSpPr>
        <p:grpSpPr>
          <a:xfrm>
            <a:off x="453410" y="1854949"/>
            <a:ext cx="551484" cy="500777"/>
            <a:chOff x="10598151" y="1660526"/>
            <a:chExt cx="414338" cy="376238"/>
          </a:xfrm>
          <a:solidFill>
            <a:schemeClr val="accent1">
              <a:lumMod val="50000"/>
            </a:schemeClr>
          </a:solidFill>
        </p:grpSpPr>
        <p:sp>
          <p:nvSpPr>
            <p:cNvPr id="59" name="Freeform 6"/>
            <p:cNvSpPr>
              <a:spLocks noEditPoints="1"/>
            </p:cNvSpPr>
            <p:nvPr/>
          </p:nvSpPr>
          <p:spPr bwMode="auto">
            <a:xfrm>
              <a:off x="10598151" y="1660526"/>
              <a:ext cx="414338" cy="376238"/>
            </a:xfrm>
            <a:custGeom>
              <a:avLst/>
              <a:gdLst>
                <a:gd name="T0" fmla="*/ 86 w 110"/>
                <a:gd name="T1" fmla="*/ 98 h 98"/>
                <a:gd name="T2" fmla="*/ 84 w 110"/>
                <a:gd name="T3" fmla="*/ 98 h 98"/>
                <a:gd name="T4" fmla="*/ 71 w 110"/>
                <a:gd name="T5" fmla="*/ 90 h 98"/>
                <a:gd name="T6" fmla="*/ 52 w 110"/>
                <a:gd name="T7" fmla="*/ 92 h 98"/>
                <a:gd name="T8" fmla="*/ 0 w 110"/>
                <a:gd name="T9" fmla="*/ 46 h 98"/>
                <a:gd name="T10" fmla="*/ 52 w 110"/>
                <a:gd name="T11" fmla="*/ 0 h 98"/>
                <a:gd name="T12" fmla="*/ 110 w 110"/>
                <a:gd name="T13" fmla="*/ 46 h 98"/>
                <a:gd name="T14" fmla="*/ 90 w 110"/>
                <a:gd name="T15" fmla="*/ 81 h 98"/>
                <a:gd name="T16" fmla="*/ 90 w 110"/>
                <a:gd name="T17" fmla="*/ 93 h 98"/>
                <a:gd name="T18" fmla="*/ 90 w 110"/>
                <a:gd name="T19" fmla="*/ 94 h 98"/>
                <a:gd name="T20" fmla="*/ 86 w 110"/>
                <a:gd name="T21" fmla="*/ 98 h 98"/>
                <a:gd name="T22" fmla="*/ 86 w 110"/>
                <a:gd name="T23" fmla="*/ 98 h 98"/>
                <a:gd name="T24" fmla="*/ 71 w 110"/>
                <a:gd name="T25" fmla="*/ 81 h 98"/>
                <a:gd name="T26" fmla="*/ 73 w 110"/>
                <a:gd name="T27" fmla="*/ 82 h 98"/>
                <a:gd name="T28" fmla="*/ 82 w 110"/>
                <a:gd name="T29" fmla="*/ 87 h 98"/>
                <a:gd name="T30" fmla="*/ 82 w 110"/>
                <a:gd name="T31" fmla="*/ 79 h 98"/>
                <a:gd name="T32" fmla="*/ 84 w 110"/>
                <a:gd name="T33" fmla="*/ 76 h 98"/>
                <a:gd name="T34" fmla="*/ 102 w 110"/>
                <a:gd name="T35" fmla="*/ 46 h 98"/>
                <a:gd name="T36" fmla="*/ 52 w 110"/>
                <a:gd name="T37" fmla="*/ 8 h 98"/>
                <a:gd name="T38" fmla="*/ 8 w 110"/>
                <a:gd name="T39" fmla="*/ 46 h 98"/>
                <a:gd name="T40" fmla="*/ 52 w 110"/>
                <a:gd name="T41" fmla="*/ 84 h 98"/>
                <a:gd name="T42" fmla="*/ 70 w 110"/>
                <a:gd name="T43" fmla="*/ 82 h 98"/>
                <a:gd name="T44" fmla="*/ 71 w 110"/>
                <a:gd name="T45" fmla="*/ 8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0" h="98">
                  <a:moveTo>
                    <a:pt x="86" y="98"/>
                  </a:moveTo>
                  <a:cubicBezTo>
                    <a:pt x="85" y="98"/>
                    <a:pt x="85" y="98"/>
                    <a:pt x="84" y="98"/>
                  </a:cubicBezTo>
                  <a:cubicBezTo>
                    <a:pt x="71" y="90"/>
                    <a:pt x="71" y="90"/>
                    <a:pt x="71" y="90"/>
                  </a:cubicBezTo>
                  <a:cubicBezTo>
                    <a:pt x="65" y="91"/>
                    <a:pt x="59" y="92"/>
                    <a:pt x="52" y="92"/>
                  </a:cubicBezTo>
                  <a:cubicBezTo>
                    <a:pt x="21" y="92"/>
                    <a:pt x="0" y="73"/>
                    <a:pt x="0" y="46"/>
                  </a:cubicBezTo>
                  <a:cubicBezTo>
                    <a:pt x="0" y="19"/>
                    <a:pt x="22" y="0"/>
                    <a:pt x="52" y="0"/>
                  </a:cubicBezTo>
                  <a:cubicBezTo>
                    <a:pt x="85" y="0"/>
                    <a:pt x="110" y="20"/>
                    <a:pt x="110" y="46"/>
                  </a:cubicBezTo>
                  <a:cubicBezTo>
                    <a:pt x="110" y="60"/>
                    <a:pt x="103" y="72"/>
                    <a:pt x="90" y="81"/>
                  </a:cubicBezTo>
                  <a:cubicBezTo>
                    <a:pt x="90" y="93"/>
                    <a:pt x="90" y="93"/>
                    <a:pt x="90" y="93"/>
                  </a:cubicBezTo>
                  <a:cubicBezTo>
                    <a:pt x="90" y="94"/>
                    <a:pt x="90" y="94"/>
                    <a:pt x="90" y="94"/>
                  </a:cubicBezTo>
                  <a:cubicBezTo>
                    <a:pt x="90" y="96"/>
                    <a:pt x="88" y="98"/>
                    <a:pt x="86" y="98"/>
                  </a:cubicBezTo>
                  <a:cubicBezTo>
                    <a:pt x="86" y="98"/>
                    <a:pt x="86" y="98"/>
                    <a:pt x="86" y="98"/>
                  </a:cubicBezTo>
                  <a:close/>
                  <a:moveTo>
                    <a:pt x="71" y="81"/>
                  </a:moveTo>
                  <a:cubicBezTo>
                    <a:pt x="72" y="81"/>
                    <a:pt x="73" y="82"/>
                    <a:pt x="73" y="82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2" y="79"/>
                    <a:pt x="82" y="79"/>
                    <a:pt x="82" y="79"/>
                  </a:cubicBezTo>
                  <a:cubicBezTo>
                    <a:pt x="82" y="78"/>
                    <a:pt x="83" y="76"/>
                    <a:pt x="84" y="76"/>
                  </a:cubicBezTo>
                  <a:cubicBezTo>
                    <a:pt x="96" y="68"/>
                    <a:pt x="102" y="58"/>
                    <a:pt x="102" y="46"/>
                  </a:cubicBezTo>
                  <a:cubicBezTo>
                    <a:pt x="102" y="25"/>
                    <a:pt x="80" y="8"/>
                    <a:pt x="52" y="8"/>
                  </a:cubicBezTo>
                  <a:cubicBezTo>
                    <a:pt x="26" y="8"/>
                    <a:pt x="8" y="24"/>
                    <a:pt x="8" y="46"/>
                  </a:cubicBezTo>
                  <a:cubicBezTo>
                    <a:pt x="8" y="68"/>
                    <a:pt x="26" y="84"/>
                    <a:pt x="52" y="84"/>
                  </a:cubicBezTo>
                  <a:cubicBezTo>
                    <a:pt x="58" y="84"/>
                    <a:pt x="64" y="83"/>
                    <a:pt x="70" y="82"/>
                  </a:cubicBezTo>
                  <a:cubicBezTo>
                    <a:pt x="70" y="82"/>
                    <a:pt x="71" y="81"/>
                    <a:pt x="71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60" name="Freeform 7"/>
            <p:cNvSpPr>
              <a:spLocks noEditPoints="1"/>
            </p:cNvSpPr>
            <p:nvPr/>
          </p:nvSpPr>
          <p:spPr bwMode="auto">
            <a:xfrm>
              <a:off x="10680701" y="1806576"/>
              <a:ext cx="65088" cy="68263"/>
            </a:xfrm>
            <a:custGeom>
              <a:avLst/>
              <a:gdLst>
                <a:gd name="T0" fmla="*/ 9 w 17"/>
                <a:gd name="T1" fmla="*/ 18 h 18"/>
                <a:gd name="T2" fmla="*/ 0 w 17"/>
                <a:gd name="T3" fmla="*/ 9 h 18"/>
                <a:gd name="T4" fmla="*/ 9 w 17"/>
                <a:gd name="T5" fmla="*/ 0 h 18"/>
                <a:gd name="T6" fmla="*/ 17 w 17"/>
                <a:gd name="T7" fmla="*/ 9 h 18"/>
                <a:gd name="T8" fmla="*/ 9 w 17"/>
                <a:gd name="T9" fmla="*/ 18 h 18"/>
                <a:gd name="T10" fmla="*/ 9 w 17"/>
                <a:gd name="T11" fmla="*/ 4 h 18"/>
                <a:gd name="T12" fmla="*/ 4 w 17"/>
                <a:gd name="T13" fmla="*/ 9 h 18"/>
                <a:gd name="T14" fmla="*/ 9 w 17"/>
                <a:gd name="T15" fmla="*/ 14 h 18"/>
                <a:gd name="T16" fmla="*/ 13 w 17"/>
                <a:gd name="T17" fmla="*/ 9 h 18"/>
                <a:gd name="T18" fmla="*/ 9 w 17"/>
                <a:gd name="T19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8">
                  <a:moveTo>
                    <a:pt x="9" y="18"/>
                  </a:move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" y="0"/>
                    <a:pt x="17" y="4"/>
                    <a:pt x="17" y="9"/>
                  </a:cubicBezTo>
                  <a:cubicBezTo>
                    <a:pt x="17" y="14"/>
                    <a:pt x="13" y="18"/>
                    <a:pt x="9" y="18"/>
                  </a:cubicBezTo>
                  <a:close/>
                  <a:moveTo>
                    <a:pt x="9" y="4"/>
                  </a:moveTo>
                  <a:cubicBezTo>
                    <a:pt x="6" y="4"/>
                    <a:pt x="4" y="6"/>
                    <a:pt x="4" y="9"/>
                  </a:cubicBezTo>
                  <a:cubicBezTo>
                    <a:pt x="4" y="12"/>
                    <a:pt x="6" y="14"/>
                    <a:pt x="9" y="14"/>
                  </a:cubicBezTo>
                  <a:cubicBezTo>
                    <a:pt x="11" y="14"/>
                    <a:pt x="13" y="12"/>
                    <a:pt x="13" y="9"/>
                  </a:cubicBezTo>
                  <a:cubicBezTo>
                    <a:pt x="13" y="6"/>
                    <a:pt x="11" y="4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61" name="Freeform 8"/>
            <p:cNvSpPr>
              <a:spLocks noEditPoints="1"/>
            </p:cNvSpPr>
            <p:nvPr/>
          </p:nvSpPr>
          <p:spPr bwMode="auto">
            <a:xfrm>
              <a:off x="10768013" y="1806576"/>
              <a:ext cx="68263" cy="68263"/>
            </a:xfrm>
            <a:custGeom>
              <a:avLst/>
              <a:gdLst>
                <a:gd name="T0" fmla="*/ 9 w 18"/>
                <a:gd name="T1" fmla="*/ 18 h 18"/>
                <a:gd name="T2" fmla="*/ 0 w 18"/>
                <a:gd name="T3" fmla="*/ 9 h 18"/>
                <a:gd name="T4" fmla="*/ 9 w 18"/>
                <a:gd name="T5" fmla="*/ 0 h 18"/>
                <a:gd name="T6" fmla="*/ 18 w 18"/>
                <a:gd name="T7" fmla="*/ 9 h 18"/>
                <a:gd name="T8" fmla="*/ 9 w 18"/>
                <a:gd name="T9" fmla="*/ 18 h 18"/>
                <a:gd name="T10" fmla="*/ 9 w 18"/>
                <a:gd name="T11" fmla="*/ 4 h 18"/>
                <a:gd name="T12" fmla="*/ 4 w 18"/>
                <a:gd name="T13" fmla="*/ 9 h 18"/>
                <a:gd name="T14" fmla="*/ 9 w 18"/>
                <a:gd name="T15" fmla="*/ 14 h 18"/>
                <a:gd name="T16" fmla="*/ 14 w 18"/>
                <a:gd name="T17" fmla="*/ 9 h 18"/>
                <a:gd name="T18" fmla="*/ 9 w 18"/>
                <a:gd name="T19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8">
                  <a:moveTo>
                    <a:pt x="9" y="18"/>
                  </a:move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8" y="4"/>
                    <a:pt x="18" y="9"/>
                  </a:cubicBezTo>
                  <a:cubicBezTo>
                    <a:pt x="18" y="14"/>
                    <a:pt x="14" y="18"/>
                    <a:pt x="9" y="18"/>
                  </a:cubicBezTo>
                  <a:close/>
                  <a:moveTo>
                    <a:pt x="9" y="4"/>
                  </a:moveTo>
                  <a:cubicBezTo>
                    <a:pt x="6" y="4"/>
                    <a:pt x="4" y="6"/>
                    <a:pt x="4" y="9"/>
                  </a:cubicBezTo>
                  <a:cubicBezTo>
                    <a:pt x="4" y="12"/>
                    <a:pt x="6" y="14"/>
                    <a:pt x="9" y="14"/>
                  </a:cubicBezTo>
                  <a:cubicBezTo>
                    <a:pt x="11" y="14"/>
                    <a:pt x="14" y="12"/>
                    <a:pt x="14" y="9"/>
                  </a:cubicBezTo>
                  <a:cubicBezTo>
                    <a:pt x="14" y="6"/>
                    <a:pt x="11" y="4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  <p:sp>
          <p:nvSpPr>
            <p:cNvPr id="62" name="Freeform 9"/>
            <p:cNvSpPr>
              <a:spLocks noEditPoints="1"/>
            </p:cNvSpPr>
            <p:nvPr/>
          </p:nvSpPr>
          <p:spPr bwMode="auto">
            <a:xfrm>
              <a:off x="10855326" y="1806576"/>
              <a:ext cx="66675" cy="68263"/>
            </a:xfrm>
            <a:custGeom>
              <a:avLst/>
              <a:gdLst>
                <a:gd name="T0" fmla="*/ 9 w 18"/>
                <a:gd name="T1" fmla="*/ 18 h 18"/>
                <a:gd name="T2" fmla="*/ 0 w 18"/>
                <a:gd name="T3" fmla="*/ 9 h 18"/>
                <a:gd name="T4" fmla="*/ 9 w 18"/>
                <a:gd name="T5" fmla="*/ 0 h 18"/>
                <a:gd name="T6" fmla="*/ 18 w 18"/>
                <a:gd name="T7" fmla="*/ 9 h 18"/>
                <a:gd name="T8" fmla="*/ 9 w 18"/>
                <a:gd name="T9" fmla="*/ 18 h 18"/>
                <a:gd name="T10" fmla="*/ 9 w 18"/>
                <a:gd name="T11" fmla="*/ 4 h 18"/>
                <a:gd name="T12" fmla="*/ 4 w 18"/>
                <a:gd name="T13" fmla="*/ 9 h 18"/>
                <a:gd name="T14" fmla="*/ 9 w 18"/>
                <a:gd name="T15" fmla="*/ 14 h 18"/>
                <a:gd name="T16" fmla="*/ 14 w 18"/>
                <a:gd name="T17" fmla="*/ 9 h 18"/>
                <a:gd name="T18" fmla="*/ 9 w 18"/>
                <a:gd name="T19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8">
                  <a:moveTo>
                    <a:pt x="9" y="18"/>
                  </a:move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8" y="4"/>
                    <a:pt x="18" y="9"/>
                  </a:cubicBezTo>
                  <a:cubicBezTo>
                    <a:pt x="18" y="14"/>
                    <a:pt x="14" y="18"/>
                    <a:pt x="9" y="18"/>
                  </a:cubicBezTo>
                  <a:close/>
                  <a:moveTo>
                    <a:pt x="9" y="4"/>
                  </a:moveTo>
                  <a:cubicBezTo>
                    <a:pt x="6" y="4"/>
                    <a:pt x="4" y="6"/>
                    <a:pt x="4" y="9"/>
                  </a:cubicBezTo>
                  <a:cubicBezTo>
                    <a:pt x="4" y="12"/>
                    <a:pt x="6" y="14"/>
                    <a:pt x="9" y="14"/>
                  </a:cubicBezTo>
                  <a:cubicBezTo>
                    <a:pt x="11" y="14"/>
                    <a:pt x="14" y="12"/>
                    <a:pt x="14" y="9"/>
                  </a:cubicBezTo>
                  <a:cubicBezTo>
                    <a:pt x="14" y="6"/>
                    <a:pt x="11" y="4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+mj-lt"/>
              </a:endParaRPr>
            </a:p>
          </p:txBody>
        </p:sp>
      </p:grpSp>
      <p:sp>
        <p:nvSpPr>
          <p:cNvPr id="64" name="Freeform 47"/>
          <p:cNvSpPr>
            <a:spLocks noChangeAspect="1" noEditPoints="1"/>
          </p:cNvSpPr>
          <p:nvPr/>
        </p:nvSpPr>
        <p:spPr bwMode="auto">
          <a:xfrm>
            <a:off x="509139" y="3283852"/>
            <a:ext cx="440026" cy="440026"/>
          </a:xfrm>
          <a:custGeom>
            <a:avLst/>
            <a:gdLst>
              <a:gd name="T0" fmla="*/ 81 w 128"/>
              <a:gd name="T1" fmla="*/ 14 h 128"/>
              <a:gd name="T2" fmla="*/ 53 w 128"/>
              <a:gd name="T3" fmla="*/ 36 h 128"/>
              <a:gd name="T4" fmla="*/ 33 w 128"/>
              <a:gd name="T5" fmla="*/ 36 h 128"/>
              <a:gd name="T6" fmla="*/ 0 w 128"/>
              <a:gd name="T7" fmla="*/ 56 h 128"/>
              <a:gd name="T8" fmla="*/ 24 w 128"/>
              <a:gd name="T9" fmla="*/ 84 h 128"/>
              <a:gd name="T10" fmla="*/ 32 w 128"/>
              <a:gd name="T11" fmla="*/ 128 h 128"/>
              <a:gd name="T12" fmla="*/ 56 w 128"/>
              <a:gd name="T13" fmla="*/ 120 h 128"/>
              <a:gd name="T14" fmla="*/ 52 w 128"/>
              <a:gd name="T15" fmla="*/ 108 h 128"/>
              <a:gd name="T16" fmla="*/ 52 w 128"/>
              <a:gd name="T17" fmla="*/ 80 h 128"/>
              <a:gd name="T18" fmla="*/ 53 w 128"/>
              <a:gd name="T19" fmla="*/ 78 h 128"/>
              <a:gd name="T20" fmla="*/ 54 w 128"/>
              <a:gd name="T21" fmla="*/ 77 h 128"/>
              <a:gd name="T22" fmla="*/ 55 w 128"/>
              <a:gd name="T23" fmla="*/ 76 h 128"/>
              <a:gd name="T24" fmla="*/ 81 w 128"/>
              <a:gd name="T25" fmla="*/ 98 h 128"/>
              <a:gd name="T26" fmla="*/ 128 w 128"/>
              <a:gd name="T27" fmla="*/ 56 h 128"/>
              <a:gd name="T28" fmla="*/ 80 w 128"/>
              <a:gd name="T29" fmla="*/ 56 h 128"/>
              <a:gd name="T30" fmla="*/ 92 w 128"/>
              <a:gd name="T31" fmla="*/ 44 h 128"/>
              <a:gd name="T32" fmla="*/ 92 w 128"/>
              <a:gd name="T33" fmla="*/ 68 h 128"/>
              <a:gd name="T34" fmla="*/ 80 w 128"/>
              <a:gd name="T35" fmla="*/ 56 h 128"/>
              <a:gd name="T36" fmla="*/ 16 w 128"/>
              <a:gd name="T37" fmla="*/ 44 h 128"/>
              <a:gd name="T38" fmla="*/ 40 w 128"/>
              <a:gd name="T39" fmla="*/ 56 h 128"/>
              <a:gd name="T40" fmla="*/ 16 w 128"/>
              <a:gd name="T41" fmla="*/ 68 h 128"/>
              <a:gd name="T42" fmla="*/ 48 w 128"/>
              <a:gd name="T43" fmla="*/ 120 h 128"/>
              <a:gd name="T44" fmla="*/ 32 w 128"/>
              <a:gd name="T45" fmla="*/ 84 h 128"/>
              <a:gd name="T46" fmla="*/ 33 w 128"/>
              <a:gd name="T47" fmla="*/ 76 h 128"/>
              <a:gd name="T48" fmla="*/ 45 w 128"/>
              <a:gd name="T49" fmla="*/ 76 h 128"/>
              <a:gd name="T50" fmla="*/ 44 w 128"/>
              <a:gd name="T51" fmla="*/ 108 h 128"/>
              <a:gd name="T52" fmla="*/ 48 w 128"/>
              <a:gd name="T53" fmla="*/ 117 h 128"/>
              <a:gd name="T54" fmla="*/ 53 w 128"/>
              <a:gd name="T55" fmla="*/ 68 h 128"/>
              <a:gd name="T56" fmla="*/ 52 w 128"/>
              <a:gd name="T57" fmla="*/ 68 h 128"/>
              <a:gd name="T58" fmla="*/ 52 w 128"/>
              <a:gd name="T59" fmla="*/ 44 h 128"/>
              <a:gd name="T60" fmla="*/ 74 w 128"/>
              <a:gd name="T61" fmla="*/ 36 h 128"/>
              <a:gd name="T62" fmla="*/ 74 w 128"/>
              <a:gd name="T63" fmla="*/ 76 h 128"/>
              <a:gd name="T64" fmla="*/ 100 w 128"/>
              <a:gd name="T65" fmla="*/ 104 h 128"/>
              <a:gd name="T66" fmla="*/ 92 w 128"/>
              <a:gd name="T67" fmla="*/ 76 h 128"/>
              <a:gd name="T68" fmla="*/ 92 w 128"/>
              <a:gd name="T69" fmla="*/ 36 h 128"/>
              <a:gd name="T70" fmla="*/ 100 w 128"/>
              <a:gd name="T71" fmla="*/ 8 h 128"/>
              <a:gd name="T72" fmla="*/ 100 w 128"/>
              <a:gd name="T73" fmla="*/ 10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8" h="128">
                <a:moveTo>
                  <a:pt x="100" y="0"/>
                </a:moveTo>
                <a:cubicBezTo>
                  <a:pt x="92" y="0"/>
                  <a:pt x="85" y="6"/>
                  <a:pt x="81" y="14"/>
                </a:cubicBezTo>
                <a:cubicBezTo>
                  <a:pt x="81" y="14"/>
                  <a:pt x="81" y="14"/>
                  <a:pt x="81" y="14"/>
                </a:cubicBezTo>
                <a:cubicBezTo>
                  <a:pt x="74" y="27"/>
                  <a:pt x="64" y="36"/>
                  <a:pt x="53" y="36"/>
                </a:cubicBezTo>
                <a:cubicBezTo>
                  <a:pt x="50" y="36"/>
                  <a:pt x="50" y="36"/>
                  <a:pt x="50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16" y="36"/>
                  <a:pt x="16" y="36"/>
                  <a:pt x="16" y="36"/>
                </a:cubicBezTo>
                <a:cubicBezTo>
                  <a:pt x="7" y="36"/>
                  <a:pt x="0" y="45"/>
                  <a:pt x="0" y="56"/>
                </a:cubicBezTo>
                <a:cubicBezTo>
                  <a:pt x="0" y="67"/>
                  <a:pt x="7" y="76"/>
                  <a:pt x="16" y="76"/>
                </a:cubicBezTo>
                <a:cubicBezTo>
                  <a:pt x="20" y="76"/>
                  <a:pt x="24" y="80"/>
                  <a:pt x="24" y="84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4"/>
                  <a:pt x="28" y="128"/>
                  <a:pt x="32" y="12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52" y="128"/>
                  <a:pt x="56" y="124"/>
                  <a:pt x="56" y="120"/>
                </a:cubicBezTo>
                <a:cubicBezTo>
                  <a:pt x="56" y="116"/>
                  <a:pt x="56" y="116"/>
                  <a:pt x="56" y="116"/>
                </a:cubicBezTo>
                <a:cubicBezTo>
                  <a:pt x="56" y="112"/>
                  <a:pt x="52" y="110"/>
                  <a:pt x="52" y="108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79"/>
                  <a:pt x="52" y="79"/>
                  <a:pt x="53" y="78"/>
                </a:cubicBezTo>
                <a:cubicBezTo>
                  <a:pt x="53" y="78"/>
                  <a:pt x="53" y="78"/>
                  <a:pt x="53" y="78"/>
                </a:cubicBezTo>
                <a:cubicBezTo>
                  <a:pt x="53" y="77"/>
                  <a:pt x="53" y="77"/>
                  <a:pt x="54" y="77"/>
                </a:cubicBezTo>
                <a:cubicBezTo>
                  <a:pt x="54" y="77"/>
                  <a:pt x="54" y="77"/>
                  <a:pt x="54" y="77"/>
                </a:cubicBezTo>
                <a:cubicBezTo>
                  <a:pt x="54" y="77"/>
                  <a:pt x="54" y="77"/>
                  <a:pt x="54" y="77"/>
                </a:cubicBezTo>
                <a:cubicBezTo>
                  <a:pt x="54" y="76"/>
                  <a:pt x="55" y="76"/>
                  <a:pt x="55" y="76"/>
                </a:cubicBezTo>
                <a:cubicBezTo>
                  <a:pt x="65" y="77"/>
                  <a:pt x="74" y="85"/>
                  <a:pt x="81" y="98"/>
                </a:cubicBezTo>
                <a:cubicBezTo>
                  <a:pt x="81" y="98"/>
                  <a:pt x="81" y="98"/>
                  <a:pt x="81" y="98"/>
                </a:cubicBezTo>
                <a:cubicBezTo>
                  <a:pt x="85" y="106"/>
                  <a:pt x="92" y="112"/>
                  <a:pt x="100" y="112"/>
                </a:cubicBezTo>
                <a:cubicBezTo>
                  <a:pt x="118" y="112"/>
                  <a:pt x="128" y="84"/>
                  <a:pt x="128" y="56"/>
                </a:cubicBezTo>
                <a:cubicBezTo>
                  <a:pt x="128" y="28"/>
                  <a:pt x="118" y="0"/>
                  <a:pt x="100" y="0"/>
                </a:cubicBezTo>
                <a:close/>
                <a:moveTo>
                  <a:pt x="80" y="56"/>
                </a:moveTo>
                <a:cubicBezTo>
                  <a:pt x="80" y="52"/>
                  <a:pt x="80" y="48"/>
                  <a:pt x="81" y="44"/>
                </a:cubicBezTo>
                <a:cubicBezTo>
                  <a:pt x="92" y="44"/>
                  <a:pt x="92" y="44"/>
                  <a:pt x="92" y="44"/>
                </a:cubicBezTo>
                <a:cubicBezTo>
                  <a:pt x="96" y="44"/>
                  <a:pt x="100" y="49"/>
                  <a:pt x="100" y="56"/>
                </a:cubicBezTo>
                <a:cubicBezTo>
                  <a:pt x="100" y="63"/>
                  <a:pt x="96" y="68"/>
                  <a:pt x="92" y="68"/>
                </a:cubicBezTo>
                <a:cubicBezTo>
                  <a:pt x="81" y="68"/>
                  <a:pt x="81" y="68"/>
                  <a:pt x="81" y="68"/>
                </a:cubicBezTo>
                <a:cubicBezTo>
                  <a:pt x="80" y="64"/>
                  <a:pt x="80" y="60"/>
                  <a:pt x="80" y="56"/>
                </a:cubicBezTo>
                <a:close/>
                <a:moveTo>
                  <a:pt x="8" y="56"/>
                </a:moveTo>
                <a:cubicBezTo>
                  <a:pt x="8" y="49"/>
                  <a:pt x="12" y="44"/>
                  <a:pt x="16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2" y="47"/>
                  <a:pt x="40" y="51"/>
                  <a:pt x="40" y="56"/>
                </a:cubicBezTo>
                <a:cubicBezTo>
                  <a:pt x="40" y="61"/>
                  <a:pt x="42" y="65"/>
                  <a:pt x="44" y="68"/>
                </a:cubicBezTo>
                <a:cubicBezTo>
                  <a:pt x="16" y="68"/>
                  <a:pt x="16" y="68"/>
                  <a:pt x="16" y="68"/>
                </a:cubicBezTo>
                <a:cubicBezTo>
                  <a:pt x="12" y="68"/>
                  <a:pt x="8" y="63"/>
                  <a:pt x="8" y="56"/>
                </a:cubicBezTo>
                <a:close/>
                <a:moveTo>
                  <a:pt x="48" y="120"/>
                </a:moveTo>
                <a:cubicBezTo>
                  <a:pt x="32" y="120"/>
                  <a:pt x="32" y="120"/>
                  <a:pt x="32" y="120"/>
                </a:cubicBezTo>
                <a:cubicBezTo>
                  <a:pt x="32" y="84"/>
                  <a:pt x="32" y="84"/>
                  <a:pt x="32" y="84"/>
                </a:cubicBezTo>
                <a:cubicBezTo>
                  <a:pt x="32" y="81"/>
                  <a:pt x="31" y="78"/>
                  <a:pt x="30" y="76"/>
                </a:cubicBezTo>
                <a:cubicBezTo>
                  <a:pt x="33" y="76"/>
                  <a:pt x="33" y="76"/>
                  <a:pt x="33" y="76"/>
                </a:cubicBezTo>
                <a:cubicBezTo>
                  <a:pt x="33" y="76"/>
                  <a:pt x="33" y="76"/>
                  <a:pt x="33" y="76"/>
                </a:cubicBezTo>
                <a:cubicBezTo>
                  <a:pt x="45" y="76"/>
                  <a:pt x="45" y="76"/>
                  <a:pt x="45" y="76"/>
                </a:cubicBezTo>
                <a:cubicBezTo>
                  <a:pt x="44" y="77"/>
                  <a:pt x="44" y="79"/>
                  <a:pt x="44" y="80"/>
                </a:cubicBezTo>
                <a:cubicBezTo>
                  <a:pt x="44" y="108"/>
                  <a:pt x="44" y="108"/>
                  <a:pt x="44" y="108"/>
                </a:cubicBezTo>
                <a:cubicBezTo>
                  <a:pt x="44" y="112"/>
                  <a:pt x="46" y="114"/>
                  <a:pt x="47" y="116"/>
                </a:cubicBezTo>
                <a:cubicBezTo>
                  <a:pt x="48" y="116"/>
                  <a:pt x="48" y="116"/>
                  <a:pt x="48" y="117"/>
                </a:cubicBezTo>
                <a:lnTo>
                  <a:pt x="48" y="120"/>
                </a:lnTo>
                <a:close/>
                <a:moveTo>
                  <a:pt x="53" y="68"/>
                </a:moveTo>
                <a:cubicBezTo>
                  <a:pt x="52" y="68"/>
                  <a:pt x="52" y="68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48" y="68"/>
                  <a:pt x="44" y="63"/>
                  <a:pt x="44" y="56"/>
                </a:cubicBezTo>
                <a:cubicBezTo>
                  <a:pt x="44" y="49"/>
                  <a:pt x="48" y="44"/>
                  <a:pt x="52" y="44"/>
                </a:cubicBezTo>
                <a:cubicBezTo>
                  <a:pt x="53" y="44"/>
                  <a:pt x="53" y="44"/>
                  <a:pt x="53" y="44"/>
                </a:cubicBezTo>
                <a:cubicBezTo>
                  <a:pt x="60" y="44"/>
                  <a:pt x="68" y="41"/>
                  <a:pt x="74" y="36"/>
                </a:cubicBezTo>
                <a:cubicBezTo>
                  <a:pt x="73" y="42"/>
                  <a:pt x="72" y="49"/>
                  <a:pt x="72" y="56"/>
                </a:cubicBezTo>
                <a:cubicBezTo>
                  <a:pt x="72" y="63"/>
                  <a:pt x="73" y="70"/>
                  <a:pt x="74" y="76"/>
                </a:cubicBezTo>
                <a:cubicBezTo>
                  <a:pt x="68" y="71"/>
                  <a:pt x="60" y="68"/>
                  <a:pt x="53" y="68"/>
                </a:cubicBezTo>
                <a:close/>
                <a:moveTo>
                  <a:pt x="100" y="104"/>
                </a:moveTo>
                <a:cubicBezTo>
                  <a:pt x="92" y="104"/>
                  <a:pt x="85" y="93"/>
                  <a:pt x="82" y="76"/>
                </a:cubicBezTo>
                <a:cubicBezTo>
                  <a:pt x="92" y="76"/>
                  <a:pt x="92" y="76"/>
                  <a:pt x="92" y="76"/>
                </a:cubicBezTo>
                <a:cubicBezTo>
                  <a:pt x="101" y="76"/>
                  <a:pt x="108" y="67"/>
                  <a:pt x="108" y="56"/>
                </a:cubicBezTo>
                <a:cubicBezTo>
                  <a:pt x="108" y="45"/>
                  <a:pt x="101" y="36"/>
                  <a:pt x="92" y="36"/>
                </a:cubicBezTo>
                <a:cubicBezTo>
                  <a:pt x="82" y="36"/>
                  <a:pt x="82" y="36"/>
                  <a:pt x="82" y="36"/>
                </a:cubicBezTo>
                <a:cubicBezTo>
                  <a:pt x="85" y="19"/>
                  <a:pt x="92" y="8"/>
                  <a:pt x="100" y="8"/>
                </a:cubicBezTo>
                <a:cubicBezTo>
                  <a:pt x="111" y="8"/>
                  <a:pt x="120" y="29"/>
                  <a:pt x="120" y="56"/>
                </a:cubicBezTo>
                <a:cubicBezTo>
                  <a:pt x="120" y="83"/>
                  <a:pt x="111" y="104"/>
                  <a:pt x="100" y="104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+mj-lt"/>
            </a:endParaRPr>
          </a:p>
        </p:txBody>
      </p:sp>
      <p:sp>
        <p:nvSpPr>
          <p:cNvPr id="65" name="Freeform 9"/>
          <p:cNvSpPr>
            <a:spLocks noEditPoints="1"/>
          </p:cNvSpPr>
          <p:nvPr/>
        </p:nvSpPr>
        <p:spPr bwMode="auto">
          <a:xfrm>
            <a:off x="4918073" y="1854949"/>
            <a:ext cx="515928" cy="460299"/>
          </a:xfrm>
          <a:custGeom>
            <a:avLst/>
            <a:gdLst>
              <a:gd name="T0" fmla="*/ 1561 w 1737"/>
              <a:gd name="T1" fmla="*/ 277 h 1548"/>
              <a:gd name="T2" fmla="*/ 1197 w 1737"/>
              <a:gd name="T3" fmla="*/ 277 h 1548"/>
              <a:gd name="T4" fmla="*/ 1197 w 1737"/>
              <a:gd name="T5" fmla="*/ 170 h 1548"/>
              <a:gd name="T6" fmla="*/ 1027 w 1737"/>
              <a:gd name="T7" fmla="*/ 0 h 1548"/>
              <a:gd name="T8" fmla="*/ 710 w 1737"/>
              <a:gd name="T9" fmla="*/ 0 h 1548"/>
              <a:gd name="T10" fmla="*/ 540 w 1737"/>
              <a:gd name="T11" fmla="*/ 170 h 1548"/>
              <a:gd name="T12" fmla="*/ 540 w 1737"/>
              <a:gd name="T13" fmla="*/ 277 h 1548"/>
              <a:gd name="T14" fmla="*/ 175 w 1737"/>
              <a:gd name="T15" fmla="*/ 277 h 1548"/>
              <a:gd name="T16" fmla="*/ 0 w 1737"/>
              <a:gd name="T17" fmla="*/ 452 h 1548"/>
              <a:gd name="T18" fmla="*/ 0 w 1737"/>
              <a:gd name="T19" fmla="*/ 1372 h 1548"/>
              <a:gd name="T20" fmla="*/ 175 w 1737"/>
              <a:gd name="T21" fmla="*/ 1548 h 1548"/>
              <a:gd name="T22" fmla="*/ 1561 w 1737"/>
              <a:gd name="T23" fmla="*/ 1548 h 1548"/>
              <a:gd name="T24" fmla="*/ 1737 w 1737"/>
              <a:gd name="T25" fmla="*/ 1372 h 1548"/>
              <a:gd name="T26" fmla="*/ 1737 w 1737"/>
              <a:gd name="T27" fmla="*/ 452 h 1548"/>
              <a:gd name="T28" fmla="*/ 1561 w 1737"/>
              <a:gd name="T29" fmla="*/ 277 h 1548"/>
              <a:gd name="T30" fmla="*/ 684 w 1737"/>
              <a:gd name="T31" fmla="*/ 170 h 1548"/>
              <a:gd name="T32" fmla="*/ 710 w 1737"/>
              <a:gd name="T33" fmla="*/ 145 h 1548"/>
              <a:gd name="T34" fmla="*/ 1027 w 1737"/>
              <a:gd name="T35" fmla="*/ 145 h 1548"/>
              <a:gd name="T36" fmla="*/ 1052 w 1737"/>
              <a:gd name="T37" fmla="*/ 170 h 1548"/>
              <a:gd name="T38" fmla="*/ 1052 w 1737"/>
              <a:gd name="T39" fmla="*/ 277 h 1548"/>
              <a:gd name="T40" fmla="*/ 684 w 1737"/>
              <a:gd name="T41" fmla="*/ 277 h 1548"/>
              <a:gd name="T42" fmla="*/ 684 w 1737"/>
              <a:gd name="T43" fmla="*/ 170 h 1548"/>
              <a:gd name="T44" fmla="*/ 175 w 1737"/>
              <a:gd name="T45" fmla="*/ 380 h 1548"/>
              <a:gd name="T46" fmla="*/ 1561 w 1737"/>
              <a:gd name="T47" fmla="*/ 380 h 1548"/>
              <a:gd name="T48" fmla="*/ 1633 w 1737"/>
              <a:gd name="T49" fmla="*/ 452 h 1548"/>
              <a:gd name="T50" fmla="*/ 1633 w 1737"/>
              <a:gd name="T51" fmla="*/ 852 h 1548"/>
              <a:gd name="T52" fmla="*/ 999 w 1737"/>
              <a:gd name="T53" fmla="*/ 852 h 1548"/>
              <a:gd name="T54" fmla="*/ 999 w 1737"/>
              <a:gd name="T55" fmla="*/ 819 h 1548"/>
              <a:gd name="T56" fmla="*/ 938 w 1737"/>
              <a:gd name="T57" fmla="*/ 757 h 1548"/>
              <a:gd name="T58" fmla="*/ 799 w 1737"/>
              <a:gd name="T59" fmla="*/ 757 h 1548"/>
              <a:gd name="T60" fmla="*/ 737 w 1737"/>
              <a:gd name="T61" fmla="*/ 819 h 1548"/>
              <a:gd name="T62" fmla="*/ 737 w 1737"/>
              <a:gd name="T63" fmla="*/ 852 h 1548"/>
              <a:gd name="T64" fmla="*/ 103 w 1737"/>
              <a:gd name="T65" fmla="*/ 852 h 1548"/>
              <a:gd name="T66" fmla="*/ 103 w 1737"/>
              <a:gd name="T67" fmla="*/ 452 h 1548"/>
              <a:gd name="T68" fmla="*/ 175 w 1737"/>
              <a:gd name="T69" fmla="*/ 380 h 1548"/>
              <a:gd name="T70" fmla="*/ 789 w 1737"/>
              <a:gd name="T71" fmla="*/ 819 h 1548"/>
              <a:gd name="T72" fmla="*/ 799 w 1737"/>
              <a:gd name="T73" fmla="*/ 809 h 1548"/>
              <a:gd name="T74" fmla="*/ 938 w 1737"/>
              <a:gd name="T75" fmla="*/ 809 h 1548"/>
              <a:gd name="T76" fmla="*/ 948 w 1737"/>
              <a:gd name="T77" fmla="*/ 819 h 1548"/>
              <a:gd name="T78" fmla="*/ 948 w 1737"/>
              <a:gd name="T79" fmla="*/ 958 h 1548"/>
              <a:gd name="T80" fmla="*/ 938 w 1737"/>
              <a:gd name="T81" fmla="*/ 968 h 1548"/>
              <a:gd name="T82" fmla="*/ 799 w 1737"/>
              <a:gd name="T83" fmla="*/ 968 h 1548"/>
              <a:gd name="T84" fmla="*/ 789 w 1737"/>
              <a:gd name="T85" fmla="*/ 958 h 1548"/>
              <a:gd name="T86" fmla="*/ 789 w 1737"/>
              <a:gd name="T87" fmla="*/ 819 h 1548"/>
              <a:gd name="T88" fmla="*/ 1561 w 1737"/>
              <a:gd name="T89" fmla="*/ 1444 h 1548"/>
              <a:gd name="T90" fmla="*/ 175 w 1737"/>
              <a:gd name="T91" fmla="*/ 1444 h 1548"/>
              <a:gd name="T92" fmla="*/ 103 w 1737"/>
              <a:gd name="T93" fmla="*/ 1372 h 1548"/>
              <a:gd name="T94" fmla="*/ 103 w 1737"/>
              <a:gd name="T95" fmla="*/ 904 h 1548"/>
              <a:gd name="T96" fmla="*/ 737 w 1737"/>
              <a:gd name="T97" fmla="*/ 904 h 1548"/>
              <a:gd name="T98" fmla="*/ 737 w 1737"/>
              <a:gd name="T99" fmla="*/ 958 h 1548"/>
              <a:gd name="T100" fmla="*/ 799 w 1737"/>
              <a:gd name="T101" fmla="*/ 1019 h 1548"/>
              <a:gd name="T102" fmla="*/ 938 w 1737"/>
              <a:gd name="T103" fmla="*/ 1019 h 1548"/>
              <a:gd name="T104" fmla="*/ 999 w 1737"/>
              <a:gd name="T105" fmla="*/ 958 h 1548"/>
              <a:gd name="T106" fmla="*/ 999 w 1737"/>
              <a:gd name="T107" fmla="*/ 904 h 1548"/>
              <a:gd name="T108" fmla="*/ 1633 w 1737"/>
              <a:gd name="T109" fmla="*/ 904 h 1548"/>
              <a:gd name="T110" fmla="*/ 1633 w 1737"/>
              <a:gd name="T111" fmla="*/ 1372 h 1548"/>
              <a:gd name="T112" fmla="*/ 1561 w 1737"/>
              <a:gd name="T113" fmla="*/ 1444 h 1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37" h="1548">
                <a:moveTo>
                  <a:pt x="1561" y="277"/>
                </a:moveTo>
                <a:cubicBezTo>
                  <a:pt x="1197" y="277"/>
                  <a:pt x="1197" y="277"/>
                  <a:pt x="1197" y="277"/>
                </a:cubicBezTo>
                <a:cubicBezTo>
                  <a:pt x="1197" y="170"/>
                  <a:pt x="1197" y="170"/>
                  <a:pt x="1197" y="170"/>
                </a:cubicBezTo>
                <a:cubicBezTo>
                  <a:pt x="1197" y="77"/>
                  <a:pt x="1120" y="0"/>
                  <a:pt x="1027" y="0"/>
                </a:cubicBezTo>
                <a:cubicBezTo>
                  <a:pt x="710" y="0"/>
                  <a:pt x="710" y="0"/>
                  <a:pt x="710" y="0"/>
                </a:cubicBezTo>
                <a:cubicBezTo>
                  <a:pt x="616" y="0"/>
                  <a:pt x="540" y="77"/>
                  <a:pt x="540" y="170"/>
                </a:cubicBezTo>
                <a:cubicBezTo>
                  <a:pt x="540" y="277"/>
                  <a:pt x="540" y="277"/>
                  <a:pt x="540" y="277"/>
                </a:cubicBezTo>
                <a:cubicBezTo>
                  <a:pt x="175" y="277"/>
                  <a:pt x="175" y="277"/>
                  <a:pt x="175" y="277"/>
                </a:cubicBezTo>
                <a:cubicBezTo>
                  <a:pt x="78" y="277"/>
                  <a:pt x="0" y="356"/>
                  <a:pt x="0" y="452"/>
                </a:cubicBezTo>
                <a:cubicBezTo>
                  <a:pt x="0" y="1372"/>
                  <a:pt x="0" y="1372"/>
                  <a:pt x="0" y="1372"/>
                </a:cubicBezTo>
                <a:cubicBezTo>
                  <a:pt x="0" y="1469"/>
                  <a:pt x="78" y="1548"/>
                  <a:pt x="175" y="1548"/>
                </a:cubicBezTo>
                <a:cubicBezTo>
                  <a:pt x="1561" y="1548"/>
                  <a:pt x="1561" y="1548"/>
                  <a:pt x="1561" y="1548"/>
                </a:cubicBezTo>
                <a:cubicBezTo>
                  <a:pt x="1658" y="1548"/>
                  <a:pt x="1737" y="1469"/>
                  <a:pt x="1737" y="1372"/>
                </a:cubicBezTo>
                <a:cubicBezTo>
                  <a:pt x="1737" y="452"/>
                  <a:pt x="1737" y="452"/>
                  <a:pt x="1737" y="452"/>
                </a:cubicBezTo>
                <a:cubicBezTo>
                  <a:pt x="1737" y="356"/>
                  <a:pt x="1658" y="277"/>
                  <a:pt x="1561" y="277"/>
                </a:cubicBezTo>
                <a:close/>
                <a:moveTo>
                  <a:pt x="684" y="170"/>
                </a:moveTo>
                <a:cubicBezTo>
                  <a:pt x="684" y="156"/>
                  <a:pt x="696" y="145"/>
                  <a:pt x="710" y="145"/>
                </a:cubicBezTo>
                <a:cubicBezTo>
                  <a:pt x="1027" y="145"/>
                  <a:pt x="1027" y="145"/>
                  <a:pt x="1027" y="145"/>
                </a:cubicBezTo>
                <a:cubicBezTo>
                  <a:pt x="1041" y="145"/>
                  <a:pt x="1052" y="156"/>
                  <a:pt x="1052" y="170"/>
                </a:cubicBezTo>
                <a:cubicBezTo>
                  <a:pt x="1052" y="277"/>
                  <a:pt x="1052" y="277"/>
                  <a:pt x="1052" y="277"/>
                </a:cubicBezTo>
                <a:cubicBezTo>
                  <a:pt x="684" y="277"/>
                  <a:pt x="684" y="277"/>
                  <a:pt x="684" y="277"/>
                </a:cubicBezTo>
                <a:lnTo>
                  <a:pt x="684" y="170"/>
                </a:lnTo>
                <a:close/>
                <a:moveTo>
                  <a:pt x="175" y="380"/>
                </a:moveTo>
                <a:cubicBezTo>
                  <a:pt x="1561" y="380"/>
                  <a:pt x="1561" y="380"/>
                  <a:pt x="1561" y="380"/>
                </a:cubicBezTo>
                <a:cubicBezTo>
                  <a:pt x="1601" y="380"/>
                  <a:pt x="1633" y="413"/>
                  <a:pt x="1633" y="452"/>
                </a:cubicBezTo>
                <a:cubicBezTo>
                  <a:pt x="1633" y="852"/>
                  <a:pt x="1633" y="852"/>
                  <a:pt x="1633" y="852"/>
                </a:cubicBezTo>
                <a:cubicBezTo>
                  <a:pt x="999" y="852"/>
                  <a:pt x="999" y="852"/>
                  <a:pt x="999" y="852"/>
                </a:cubicBezTo>
                <a:cubicBezTo>
                  <a:pt x="999" y="819"/>
                  <a:pt x="999" y="819"/>
                  <a:pt x="999" y="819"/>
                </a:cubicBezTo>
                <a:cubicBezTo>
                  <a:pt x="999" y="785"/>
                  <a:pt x="972" y="757"/>
                  <a:pt x="938" y="757"/>
                </a:cubicBezTo>
                <a:cubicBezTo>
                  <a:pt x="799" y="757"/>
                  <a:pt x="799" y="757"/>
                  <a:pt x="799" y="757"/>
                </a:cubicBezTo>
                <a:cubicBezTo>
                  <a:pt x="765" y="757"/>
                  <a:pt x="737" y="785"/>
                  <a:pt x="737" y="819"/>
                </a:cubicBezTo>
                <a:cubicBezTo>
                  <a:pt x="737" y="852"/>
                  <a:pt x="737" y="852"/>
                  <a:pt x="737" y="852"/>
                </a:cubicBezTo>
                <a:cubicBezTo>
                  <a:pt x="103" y="852"/>
                  <a:pt x="103" y="852"/>
                  <a:pt x="103" y="852"/>
                </a:cubicBezTo>
                <a:cubicBezTo>
                  <a:pt x="103" y="452"/>
                  <a:pt x="103" y="452"/>
                  <a:pt x="103" y="452"/>
                </a:cubicBezTo>
                <a:cubicBezTo>
                  <a:pt x="103" y="413"/>
                  <a:pt x="135" y="380"/>
                  <a:pt x="175" y="380"/>
                </a:cubicBezTo>
                <a:close/>
                <a:moveTo>
                  <a:pt x="789" y="819"/>
                </a:moveTo>
                <a:cubicBezTo>
                  <a:pt x="789" y="813"/>
                  <a:pt x="793" y="809"/>
                  <a:pt x="799" y="809"/>
                </a:cubicBezTo>
                <a:cubicBezTo>
                  <a:pt x="938" y="809"/>
                  <a:pt x="938" y="809"/>
                  <a:pt x="938" y="809"/>
                </a:cubicBezTo>
                <a:cubicBezTo>
                  <a:pt x="943" y="809"/>
                  <a:pt x="948" y="813"/>
                  <a:pt x="948" y="819"/>
                </a:cubicBezTo>
                <a:cubicBezTo>
                  <a:pt x="948" y="958"/>
                  <a:pt x="948" y="958"/>
                  <a:pt x="948" y="958"/>
                </a:cubicBezTo>
                <a:cubicBezTo>
                  <a:pt x="948" y="963"/>
                  <a:pt x="943" y="968"/>
                  <a:pt x="938" y="968"/>
                </a:cubicBezTo>
                <a:cubicBezTo>
                  <a:pt x="799" y="968"/>
                  <a:pt x="799" y="968"/>
                  <a:pt x="799" y="968"/>
                </a:cubicBezTo>
                <a:cubicBezTo>
                  <a:pt x="793" y="968"/>
                  <a:pt x="789" y="963"/>
                  <a:pt x="789" y="958"/>
                </a:cubicBezTo>
                <a:lnTo>
                  <a:pt x="789" y="819"/>
                </a:lnTo>
                <a:close/>
                <a:moveTo>
                  <a:pt x="1561" y="1444"/>
                </a:moveTo>
                <a:cubicBezTo>
                  <a:pt x="175" y="1444"/>
                  <a:pt x="175" y="1444"/>
                  <a:pt x="175" y="1444"/>
                </a:cubicBezTo>
                <a:cubicBezTo>
                  <a:pt x="135" y="1444"/>
                  <a:pt x="103" y="1412"/>
                  <a:pt x="103" y="1372"/>
                </a:cubicBezTo>
                <a:cubicBezTo>
                  <a:pt x="103" y="904"/>
                  <a:pt x="103" y="904"/>
                  <a:pt x="103" y="904"/>
                </a:cubicBezTo>
                <a:cubicBezTo>
                  <a:pt x="737" y="904"/>
                  <a:pt x="737" y="904"/>
                  <a:pt x="737" y="904"/>
                </a:cubicBezTo>
                <a:cubicBezTo>
                  <a:pt x="737" y="958"/>
                  <a:pt x="737" y="958"/>
                  <a:pt x="737" y="958"/>
                </a:cubicBezTo>
                <a:cubicBezTo>
                  <a:pt x="737" y="992"/>
                  <a:pt x="765" y="1019"/>
                  <a:pt x="799" y="1019"/>
                </a:cubicBezTo>
                <a:cubicBezTo>
                  <a:pt x="938" y="1019"/>
                  <a:pt x="938" y="1019"/>
                  <a:pt x="938" y="1019"/>
                </a:cubicBezTo>
                <a:cubicBezTo>
                  <a:pt x="972" y="1019"/>
                  <a:pt x="999" y="992"/>
                  <a:pt x="999" y="958"/>
                </a:cubicBezTo>
                <a:cubicBezTo>
                  <a:pt x="999" y="904"/>
                  <a:pt x="999" y="904"/>
                  <a:pt x="999" y="904"/>
                </a:cubicBezTo>
                <a:cubicBezTo>
                  <a:pt x="1633" y="904"/>
                  <a:pt x="1633" y="904"/>
                  <a:pt x="1633" y="904"/>
                </a:cubicBezTo>
                <a:cubicBezTo>
                  <a:pt x="1633" y="1372"/>
                  <a:pt x="1633" y="1372"/>
                  <a:pt x="1633" y="1372"/>
                </a:cubicBezTo>
                <a:cubicBezTo>
                  <a:pt x="1633" y="1412"/>
                  <a:pt x="1601" y="1444"/>
                  <a:pt x="1561" y="1444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6531226" y="4773148"/>
            <a:ext cx="226536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i="1" dirty="0" smtClean="0">
                <a:solidFill>
                  <a:schemeClr val="bg1">
                    <a:lumMod val="50000"/>
                  </a:schemeClr>
                </a:solidFill>
              </a:rPr>
              <a:t>(*) Valable pour un représentant par startup</a:t>
            </a:r>
            <a:endParaRPr lang="fr-FR" sz="9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66" name="Group 30"/>
          <p:cNvGrpSpPr/>
          <p:nvPr/>
        </p:nvGrpSpPr>
        <p:grpSpPr>
          <a:xfrm>
            <a:off x="4929974" y="3207998"/>
            <a:ext cx="492125" cy="481013"/>
            <a:chOff x="4575031" y="3438217"/>
            <a:chExt cx="492125" cy="481013"/>
          </a:xfrm>
          <a:solidFill>
            <a:schemeClr val="tx1"/>
          </a:solidFill>
        </p:grpSpPr>
        <p:sp>
          <p:nvSpPr>
            <p:cNvPr id="67" name="Freeform 25"/>
            <p:cNvSpPr>
              <a:spLocks noEditPoints="1"/>
            </p:cNvSpPr>
            <p:nvPr/>
          </p:nvSpPr>
          <p:spPr bwMode="auto">
            <a:xfrm>
              <a:off x="4575031" y="3438217"/>
              <a:ext cx="492125" cy="481013"/>
            </a:xfrm>
            <a:custGeom>
              <a:avLst/>
              <a:gdLst>
                <a:gd name="T0" fmla="*/ 127 w 130"/>
                <a:gd name="T1" fmla="*/ 42 h 128"/>
                <a:gd name="T2" fmla="*/ 87 w 130"/>
                <a:gd name="T3" fmla="*/ 2 h 128"/>
                <a:gd name="T4" fmla="*/ 79 w 130"/>
                <a:gd name="T5" fmla="*/ 0 h 128"/>
                <a:gd name="T6" fmla="*/ 75 w 130"/>
                <a:gd name="T7" fmla="*/ 2 h 128"/>
                <a:gd name="T8" fmla="*/ 73 w 130"/>
                <a:gd name="T9" fmla="*/ 6 h 128"/>
                <a:gd name="T10" fmla="*/ 64 w 130"/>
                <a:gd name="T11" fmla="*/ 21 h 128"/>
                <a:gd name="T12" fmla="*/ 41 w 130"/>
                <a:gd name="T13" fmla="*/ 37 h 128"/>
                <a:gd name="T14" fmla="*/ 15 w 130"/>
                <a:gd name="T15" fmla="*/ 55 h 128"/>
                <a:gd name="T16" fmla="*/ 1 w 130"/>
                <a:gd name="T17" fmla="*/ 78 h 128"/>
                <a:gd name="T18" fmla="*/ 3 w 130"/>
                <a:gd name="T19" fmla="*/ 86 h 128"/>
                <a:gd name="T20" fmla="*/ 43 w 130"/>
                <a:gd name="T21" fmla="*/ 126 h 128"/>
                <a:gd name="T22" fmla="*/ 51 w 130"/>
                <a:gd name="T23" fmla="*/ 128 h 128"/>
                <a:gd name="T24" fmla="*/ 55 w 130"/>
                <a:gd name="T25" fmla="*/ 126 h 128"/>
                <a:gd name="T26" fmla="*/ 57 w 130"/>
                <a:gd name="T27" fmla="*/ 122 h 128"/>
                <a:gd name="T28" fmla="*/ 66 w 130"/>
                <a:gd name="T29" fmla="*/ 107 h 128"/>
                <a:gd name="T30" fmla="*/ 89 w 130"/>
                <a:gd name="T31" fmla="*/ 91 h 128"/>
                <a:gd name="T32" fmla="*/ 115 w 130"/>
                <a:gd name="T33" fmla="*/ 73 h 128"/>
                <a:gd name="T34" fmla="*/ 129 w 130"/>
                <a:gd name="T35" fmla="*/ 50 h 128"/>
                <a:gd name="T36" fmla="*/ 127 w 130"/>
                <a:gd name="T37" fmla="*/ 42 h 128"/>
                <a:gd name="T38" fmla="*/ 49 w 130"/>
                <a:gd name="T39" fmla="*/ 120 h 128"/>
                <a:gd name="T40" fmla="*/ 9 w 130"/>
                <a:gd name="T41" fmla="*/ 80 h 128"/>
                <a:gd name="T42" fmla="*/ 81 w 130"/>
                <a:gd name="T43" fmla="*/ 8 h 128"/>
                <a:gd name="T44" fmla="*/ 121 w 130"/>
                <a:gd name="T45" fmla="*/ 48 h 128"/>
                <a:gd name="T46" fmla="*/ 49 w 130"/>
                <a:gd name="T47" fmla="*/ 1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0" h="128">
                  <a:moveTo>
                    <a:pt x="127" y="42"/>
                  </a:moveTo>
                  <a:cubicBezTo>
                    <a:pt x="87" y="2"/>
                    <a:pt x="87" y="2"/>
                    <a:pt x="87" y="2"/>
                  </a:cubicBezTo>
                  <a:cubicBezTo>
                    <a:pt x="85" y="0"/>
                    <a:pt x="82" y="0"/>
                    <a:pt x="79" y="0"/>
                  </a:cubicBezTo>
                  <a:cubicBezTo>
                    <a:pt x="78" y="1"/>
                    <a:pt x="76" y="1"/>
                    <a:pt x="75" y="2"/>
                  </a:cubicBezTo>
                  <a:cubicBezTo>
                    <a:pt x="74" y="3"/>
                    <a:pt x="74" y="4"/>
                    <a:pt x="73" y="6"/>
                  </a:cubicBezTo>
                  <a:cubicBezTo>
                    <a:pt x="72" y="12"/>
                    <a:pt x="68" y="17"/>
                    <a:pt x="64" y="21"/>
                  </a:cubicBezTo>
                  <a:cubicBezTo>
                    <a:pt x="58" y="27"/>
                    <a:pt x="50" y="32"/>
                    <a:pt x="41" y="37"/>
                  </a:cubicBezTo>
                  <a:cubicBezTo>
                    <a:pt x="32" y="42"/>
                    <a:pt x="23" y="48"/>
                    <a:pt x="15" y="55"/>
                  </a:cubicBezTo>
                  <a:cubicBezTo>
                    <a:pt x="8" y="62"/>
                    <a:pt x="4" y="69"/>
                    <a:pt x="1" y="78"/>
                  </a:cubicBezTo>
                  <a:cubicBezTo>
                    <a:pt x="0" y="80"/>
                    <a:pt x="1" y="84"/>
                    <a:pt x="3" y="8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5" y="128"/>
                    <a:pt x="48" y="128"/>
                    <a:pt x="51" y="128"/>
                  </a:cubicBezTo>
                  <a:cubicBezTo>
                    <a:pt x="52" y="127"/>
                    <a:pt x="54" y="127"/>
                    <a:pt x="55" y="126"/>
                  </a:cubicBezTo>
                  <a:cubicBezTo>
                    <a:pt x="56" y="125"/>
                    <a:pt x="56" y="124"/>
                    <a:pt x="57" y="122"/>
                  </a:cubicBezTo>
                  <a:cubicBezTo>
                    <a:pt x="58" y="116"/>
                    <a:pt x="62" y="111"/>
                    <a:pt x="66" y="107"/>
                  </a:cubicBezTo>
                  <a:cubicBezTo>
                    <a:pt x="72" y="101"/>
                    <a:pt x="80" y="96"/>
                    <a:pt x="89" y="91"/>
                  </a:cubicBezTo>
                  <a:cubicBezTo>
                    <a:pt x="98" y="86"/>
                    <a:pt x="107" y="80"/>
                    <a:pt x="115" y="73"/>
                  </a:cubicBezTo>
                  <a:cubicBezTo>
                    <a:pt x="122" y="66"/>
                    <a:pt x="126" y="59"/>
                    <a:pt x="129" y="50"/>
                  </a:cubicBezTo>
                  <a:cubicBezTo>
                    <a:pt x="130" y="48"/>
                    <a:pt x="129" y="44"/>
                    <a:pt x="127" y="42"/>
                  </a:cubicBezTo>
                  <a:close/>
                  <a:moveTo>
                    <a:pt x="49" y="120"/>
                  </a:moveTo>
                  <a:cubicBezTo>
                    <a:pt x="36" y="107"/>
                    <a:pt x="22" y="93"/>
                    <a:pt x="9" y="80"/>
                  </a:cubicBezTo>
                  <a:cubicBezTo>
                    <a:pt x="20" y="43"/>
                    <a:pt x="70" y="45"/>
                    <a:pt x="81" y="8"/>
                  </a:cubicBezTo>
                  <a:cubicBezTo>
                    <a:pt x="94" y="21"/>
                    <a:pt x="108" y="35"/>
                    <a:pt x="121" y="48"/>
                  </a:cubicBezTo>
                  <a:cubicBezTo>
                    <a:pt x="110" y="85"/>
                    <a:pt x="60" y="83"/>
                    <a:pt x="49" y="12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8" name="Freeform 26"/>
            <p:cNvSpPr>
              <a:spLocks noEditPoints="1"/>
            </p:cNvSpPr>
            <p:nvPr/>
          </p:nvSpPr>
          <p:spPr bwMode="auto">
            <a:xfrm>
              <a:off x="4752831" y="3606492"/>
              <a:ext cx="133350" cy="136525"/>
            </a:xfrm>
            <a:custGeom>
              <a:avLst/>
              <a:gdLst>
                <a:gd name="T0" fmla="*/ 28 w 35"/>
                <a:gd name="T1" fmla="*/ 12 h 36"/>
                <a:gd name="T2" fmla="*/ 20 w 35"/>
                <a:gd name="T3" fmla="*/ 13 h 36"/>
                <a:gd name="T4" fmla="*/ 10 w 35"/>
                <a:gd name="T5" fmla="*/ 7 h 36"/>
                <a:gd name="T6" fmla="*/ 15 w 35"/>
                <a:gd name="T7" fmla="*/ 6 h 36"/>
                <a:gd name="T8" fmla="*/ 19 w 35"/>
                <a:gd name="T9" fmla="*/ 6 h 36"/>
                <a:gd name="T10" fmla="*/ 20 w 35"/>
                <a:gd name="T11" fmla="*/ 2 h 36"/>
                <a:gd name="T12" fmla="*/ 13 w 35"/>
                <a:gd name="T13" fmla="*/ 1 h 36"/>
                <a:gd name="T14" fmla="*/ 6 w 35"/>
                <a:gd name="T15" fmla="*/ 4 h 36"/>
                <a:gd name="T16" fmla="*/ 5 w 35"/>
                <a:gd name="T17" fmla="*/ 3 h 36"/>
                <a:gd name="T18" fmla="*/ 3 w 35"/>
                <a:gd name="T19" fmla="*/ 5 h 36"/>
                <a:gd name="T20" fmla="*/ 4 w 35"/>
                <a:gd name="T21" fmla="*/ 6 h 36"/>
                <a:gd name="T22" fmla="*/ 1 w 35"/>
                <a:gd name="T23" fmla="*/ 15 h 36"/>
                <a:gd name="T24" fmla="*/ 3 w 35"/>
                <a:gd name="T25" fmla="*/ 22 h 36"/>
                <a:gd name="T26" fmla="*/ 18 w 35"/>
                <a:gd name="T27" fmla="*/ 21 h 36"/>
                <a:gd name="T28" fmla="*/ 23 w 35"/>
                <a:gd name="T29" fmla="*/ 31 h 36"/>
                <a:gd name="T30" fmla="*/ 19 w 35"/>
                <a:gd name="T31" fmla="*/ 30 h 36"/>
                <a:gd name="T32" fmla="*/ 16 w 35"/>
                <a:gd name="T33" fmla="*/ 28 h 36"/>
                <a:gd name="T34" fmla="*/ 13 w 35"/>
                <a:gd name="T35" fmla="*/ 31 h 36"/>
                <a:gd name="T36" fmla="*/ 17 w 35"/>
                <a:gd name="T37" fmla="*/ 35 h 36"/>
                <a:gd name="T38" fmla="*/ 25 w 35"/>
                <a:gd name="T39" fmla="*/ 36 h 36"/>
                <a:gd name="T40" fmla="*/ 31 w 35"/>
                <a:gd name="T41" fmla="*/ 35 h 36"/>
                <a:gd name="T42" fmla="*/ 33 w 35"/>
                <a:gd name="T43" fmla="*/ 34 h 36"/>
                <a:gd name="T44" fmla="*/ 33 w 35"/>
                <a:gd name="T45" fmla="*/ 32 h 36"/>
                <a:gd name="T46" fmla="*/ 34 w 35"/>
                <a:gd name="T47" fmla="*/ 26 h 36"/>
                <a:gd name="T48" fmla="*/ 35 w 35"/>
                <a:gd name="T49" fmla="*/ 18 h 36"/>
                <a:gd name="T50" fmla="*/ 10 w 35"/>
                <a:gd name="T51" fmla="*/ 17 h 36"/>
                <a:gd name="T52" fmla="*/ 6 w 35"/>
                <a:gd name="T53" fmla="*/ 15 h 36"/>
                <a:gd name="T54" fmla="*/ 7 w 35"/>
                <a:gd name="T55" fmla="*/ 11 h 36"/>
                <a:gd name="T56" fmla="*/ 14 w 35"/>
                <a:gd name="T57" fmla="*/ 16 h 36"/>
                <a:gd name="T58" fmla="*/ 29 w 35"/>
                <a:gd name="T59" fmla="*/ 25 h 36"/>
                <a:gd name="T60" fmla="*/ 21 w 35"/>
                <a:gd name="T61" fmla="*/ 20 h 36"/>
                <a:gd name="T62" fmla="*/ 25 w 35"/>
                <a:gd name="T63" fmla="*/ 18 h 36"/>
                <a:gd name="T64" fmla="*/ 28 w 35"/>
                <a:gd name="T65" fmla="*/ 20 h 36"/>
                <a:gd name="T66" fmla="*/ 29 w 35"/>
                <a:gd name="T67" fmla="*/ 2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36">
                  <a:moveTo>
                    <a:pt x="32" y="15"/>
                  </a:moveTo>
                  <a:cubicBezTo>
                    <a:pt x="31" y="14"/>
                    <a:pt x="30" y="13"/>
                    <a:pt x="28" y="12"/>
                  </a:cubicBezTo>
                  <a:cubicBezTo>
                    <a:pt x="27" y="12"/>
                    <a:pt x="26" y="12"/>
                    <a:pt x="24" y="12"/>
                  </a:cubicBezTo>
                  <a:cubicBezTo>
                    <a:pt x="23" y="12"/>
                    <a:pt x="22" y="12"/>
                    <a:pt x="20" y="13"/>
                  </a:cubicBezTo>
                  <a:cubicBezTo>
                    <a:pt x="19" y="13"/>
                    <a:pt x="18" y="14"/>
                    <a:pt x="16" y="15"/>
                  </a:cubicBezTo>
                  <a:cubicBezTo>
                    <a:pt x="14" y="12"/>
                    <a:pt x="12" y="10"/>
                    <a:pt x="10" y="7"/>
                  </a:cubicBezTo>
                  <a:cubicBezTo>
                    <a:pt x="11" y="7"/>
                    <a:pt x="12" y="6"/>
                    <a:pt x="13" y="6"/>
                  </a:cubicBezTo>
                  <a:cubicBezTo>
                    <a:pt x="14" y="6"/>
                    <a:pt x="14" y="6"/>
                    <a:pt x="15" y="6"/>
                  </a:cubicBezTo>
                  <a:cubicBezTo>
                    <a:pt x="16" y="7"/>
                    <a:pt x="17" y="7"/>
                    <a:pt x="18" y="7"/>
                  </a:cubicBezTo>
                  <a:cubicBezTo>
                    <a:pt x="18" y="7"/>
                    <a:pt x="19" y="7"/>
                    <a:pt x="19" y="6"/>
                  </a:cubicBezTo>
                  <a:cubicBezTo>
                    <a:pt x="20" y="6"/>
                    <a:pt x="20" y="5"/>
                    <a:pt x="20" y="5"/>
                  </a:cubicBezTo>
                  <a:cubicBezTo>
                    <a:pt x="20" y="4"/>
                    <a:pt x="20" y="3"/>
                    <a:pt x="20" y="2"/>
                  </a:cubicBezTo>
                  <a:cubicBezTo>
                    <a:pt x="19" y="1"/>
                    <a:pt x="18" y="1"/>
                    <a:pt x="16" y="0"/>
                  </a:cubicBezTo>
                  <a:cubicBezTo>
                    <a:pt x="15" y="0"/>
                    <a:pt x="14" y="0"/>
                    <a:pt x="13" y="1"/>
                  </a:cubicBezTo>
                  <a:cubicBezTo>
                    <a:pt x="11" y="1"/>
                    <a:pt x="10" y="1"/>
                    <a:pt x="9" y="2"/>
                  </a:cubicBezTo>
                  <a:cubicBezTo>
                    <a:pt x="8" y="3"/>
                    <a:pt x="7" y="3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5"/>
                    <a:pt x="3" y="5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2" y="9"/>
                    <a:pt x="2" y="10"/>
                  </a:cubicBezTo>
                  <a:cubicBezTo>
                    <a:pt x="1" y="12"/>
                    <a:pt x="1" y="13"/>
                    <a:pt x="1" y="15"/>
                  </a:cubicBezTo>
                  <a:cubicBezTo>
                    <a:pt x="0" y="16"/>
                    <a:pt x="1" y="17"/>
                    <a:pt x="1" y="18"/>
                  </a:cubicBezTo>
                  <a:cubicBezTo>
                    <a:pt x="1" y="20"/>
                    <a:pt x="2" y="21"/>
                    <a:pt x="3" y="22"/>
                  </a:cubicBezTo>
                  <a:cubicBezTo>
                    <a:pt x="5" y="23"/>
                    <a:pt x="8" y="24"/>
                    <a:pt x="10" y="24"/>
                  </a:cubicBezTo>
                  <a:cubicBezTo>
                    <a:pt x="13" y="23"/>
                    <a:pt x="15" y="23"/>
                    <a:pt x="18" y="21"/>
                  </a:cubicBezTo>
                  <a:cubicBezTo>
                    <a:pt x="21" y="24"/>
                    <a:pt x="23" y="27"/>
                    <a:pt x="25" y="29"/>
                  </a:cubicBezTo>
                  <a:cubicBezTo>
                    <a:pt x="24" y="30"/>
                    <a:pt x="24" y="30"/>
                    <a:pt x="23" y="31"/>
                  </a:cubicBezTo>
                  <a:cubicBezTo>
                    <a:pt x="22" y="31"/>
                    <a:pt x="21" y="31"/>
                    <a:pt x="21" y="31"/>
                  </a:cubicBezTo>
                  <a:cubicBezTo>
                    <a:pt x="20" y="30"/>
                    <a:pt x="20" y="30"/>
                    <a:pt x="19" y="30"/>
                  </a:cubicBezTo>
                  <a:cubicBezTo>
                    <a:pt x="18" y="29"/>
                    <a:pt x="18" y="29"/>
                    <a:pt x="17" y="29"/>
                  </a:cubicBezTo>
                  <a:cubicBezTo>
                    <a:pt x="17" y="28"/>
                    <a:pt x="16" y="28"/>
                    <a:pt x="16" y="28"/>
                  </a:cubicBezTo>
                  <a:cubicBezTo>
                    <a:pt x="15" y="28"/>
                    <a:pt x="15" y="29"/>
                    <a:pt x="14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32"/>
                    <a:pt x="13" y="33"/>
                    <a:pt x="14" y="33"/>
                  </a:cubicBezTo>
                  <a:cubicBezTo>
                    <a:pt x="15" y="34"/>
                    <a:pt x="16" y="35"/>
                    <a:pt x="17" y="35"/>
                  </a:cubicBezTo>
                  <a:cubicBezTo>
                    <a:pt x="18" y="36"/>
                    <a:pt x="19" y="36"/>
                    <a:pt x="20" y="36"/>
                  </a:cubicBezTo>
                  <a:cubicBezTo>
                    <a:pt x="22" y="36"/>
                    <a:pt x="23" y="36"/>
                    <a:pt x="25" y="36"/>
                  </a:cubicBezTo>
                  <a:cubicBezTo>
                    <a:pt x="26" y="35"/>
                    <a:pt x="27" y="34"/>
                    <a:pt x="29" y="33"/>
                  </a:cubicBezTo>
                  <a:cubicBezTo>
                    <a:pt x="30" y="33"/>
                    <a:pt x="30" y="34"/>
                    <a:pt x="31" y="35"/>
                  </a:cubicBezTo>
                  <a:cubicBezTo>
                    <a:pt x="31" y="35"/>
                    <a:pt x="32" y="35"/>
                    <a:pt x="32" y="35"/>
                  </a:cubicBezTo>
                  <a:cubicBezTo>
                    <a:pt x="33" y="35"/>
                    <a:pt x="33" y="35"/>
                    <a:pt x="33" y="34"/>
                  </a:cubicBezTo>
                  <a:cubicBezTo>
                    <a:pt x="33" y="34"/>
                    <a:pt x="34" y="34"/>
                    <a:pt x="34" y="33"/>
                  </a:cubicBezTo>
                  <a:cubicBezTo>
                    <a:pt x="34" y="33"/>
                    <a:pt x="33" y="32"/>
                    <a:pt x="33" y="32"/>
                  </a:cubicBezTo>
                  <a:cubicBezTo>
                    <a:pt x="32" y="32"/>
                    <a:pt x="32" y="31"/>
                    <a:pt x="31" y="30"/>
                  </a:cubicBezTo>
                  <a:cubicBezTo>
                    <a:pt x="32" y="29"/>
                    <a:pt x="33" y="27"/>
                    <a:pt x="34" y="26"/>
                  </a:cubicBezTo>
                  <a:cubicBezTo>
                    <a:pt x="35" y="24"/>
                    <a:pt x="35" y="23"/>
                    <a:pt x="35" y="21"/>
                  </a:cubicBezTo>
                  <a:cubicBezTo>
                    <a:pt x="35" y="20"/>
                    <a:pt x="35" y="19"/>
                    <a:pt x="35" y="18"/>
                  </a:cubicBezTo>
                  <a:cubicBezTo>
                    <a:pt x="34" y="17"/>
                    <a:pt x="33" y="16"/>
                    <a:pt x="32" y="15"/>
                  </a:cubicBezTo>
                  <a:close/>
                  <a:moveTo>
                    <a:pt x="10" y="17"/>
                  </a:moveTo>
                  <a:cubicBezTo>
                    <a:pt x="9" y="17"/>
                    <a:pt x="8" y="17"/>
                    <a:pt x="7" y="16"/>
                  </a:cubicBezTo>
                  <a:cubicBezTo>
                    <a:pt x="7" y="16"/>
                    <a:pt x="6" y="15"/>
                    <a:pt x="6" y="15"/>
                  </a:cubicBezTo>
                  <a:cubicBezTo>
                    <a:pt x="6" y="14"/>
                    <a:pt x="6" y="14"/>
                    <a:pt x="6" y="13"/>
                  </a:cubicBezTo>
                  <a:cubicBezTo>
                    <a:pt x="6" y="13"/>
                    <a:pt x="6" y="12"/>
                    <a:pt x="7" y="11"/>
                  </a:cubicBezTo>
                  <a:cubicBezTo>
                    <a:pt x="7" y="11"/>
                    <a:pt x="7" y="10"/>
                    <a:pt x="8" y="9"/>
                  </a:cubicBezTo>
                  <a:cubicBezTo>
                    <a:pt x="10" y="11"/>
                    <a:pt x="12" y="14"/>
                    <a:pt x="14" y="16"/>
                  </a:cubicBezTo>
                  <a:cubicBezTo>
                    <a:pt x="12" y="17"/>
                    <a:pt x="11" y="17"/>
                    <a:pt x="10" y="17"/>
                  </a:cubicBezTo>
                  <a:close/>
                  <a:moveTo>
                    <a:pt x="29" y="25"/>
                  </a:moveTo>
                  <a:cubicBezTo>
                    <a:pt x="28" y="26"/>
                    <a:pt x="28" y="27"/>
                    <a:pt x="27" y="27"/>
                  </a:cubicBezTo>
                  <a:cubicBezTo>
                    <a:pt x="25" y="25"/>
                    <a:pt x="23" y="22"/>
                    <a:pt x="21" y="20"/>
                  </a:cubicBezTo>
                  <a:cubicBezTo>
                    <a:pt x="21" y="20"/>
                    <a:pt x="22" y="19"/>
                    <a:pt x="23" y="19"/>
                  </a:cubicBezTo>
                  <a:cubicBezTo>
                    <a:pt x="23" y="19"/>
                    <a:pt x="24" y="19"/>
                    <a:pt x="25" y="18"/>
                  </a:cubicBezTo>
                  <a:cubicBezTo>
                    <a:pt x="25" y="18"/>
                    <a:pt x="26" y="18"/>
                    <a:pt x="27" y="19"/>
                  </a:cubicBezTo>
                  <a:cubicBezTo>
                    <a:pt x="27" y="19"/>
                    <a:pt x="28" y="19"/>
                    <a:pt x="28" y="20"/>
                  </a:cubicBezTo>
                  <a:cubicBezTo>
                    <a:pt x="29" y="20"/>
                    <a:pt x="29" y="21"/>
                    <a:pt x="29" y="21"/>
                  </a:cubicBezTo>
                  <a:cubicBezTo>
                    <a:pt x="30" y="22"/>
                    <a:pt x="30" y="23"/>
                    <a:pt x="29" y="23"/>
                  </a:cubicBezTo>
                  <a:cubicBezTo>
                    <a:pt x="29" y="24"/>
                    <a:pt x="29" y="25"/>
                    <a:pt x="29" y="2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" name="Freeform 27"/>
            <p:cNvSpPr>
              <a:spLocks/>
            </p:cNvSpPr>
            <p:nvPr/>
          </p:nvSpPr>
          <p:spPr bwMode="auto">
            <a:xfrm>
              <a:off x="4741718" y="3768417"/>
              <a:ext cx="71438" cy="79375"/>
            </a:xfrm>
            <a:custGeom>
              <a:avLst/>
              <a:gdLst>
                <a:gd name="T0" fmla="*/ 16 w 19"/>
                <a:gd name="T1" fmla="*/ 1 h 21"/>
                <a:gd name="T2" fmla="*/ 16 w 19"/>
                <a:gd name="T3" fmla="*/ 1 h 21"/>
                <a:gd name="T4" fmla="*/ 9 w 19"/>
                <a:gd name="T5" fmla="*/ 7 h 21"/>
                <a:gd name="T6" fmla="*/ 3 w 19"/>
                <a:gd name="T7" fmla="*/ 14 h 21"/>
                <a:gd name="T8" fmla="*/ 0 w 19"/>
                <a:gd name="T9" fmla="*/ 17 h 21"/>
                <a:gd name="T10" fmla="*/ 0 w 19"/>
                <a:gd name="T11" fmla="*/ 17 h 21"/>
                <a:gd name="T12" fmla="*/ 0 w 19"/>
                <a:gd name="T13" fmla="*/ 20 h 21"/>
                <a:gd name="T14" fmla="*/ 3 w 19"/>
                <a:gd name="T15" fmla="*/ 20 h 21"/>
                <a:gd name="T16" fmla="*/ 3 w 19"/>
                <a:gd name="T17" fmla="*/ 20 h 21"/>
                <a:gd name="T18" fmla="*/ 6 w 19"/>
                <a:gd name="T19" fmla="*/ 16 h 21"/>
                <a:gd name="T20" fmla="*/ 11 w 19"/>
                <a:gd name="T21" fmla="*/ 10 h 21"/>
                <a:gd name="T22" fmla="*/ 18 w 19"/>
                <a:gd name="T23" fmla="*/ 4 h 21"/>
                <a:gd name="T24" fmla="*/ 18 w 19"/>
                <a:gd name="T25" fmla="*/ 4 h 21"/>
                <a:gd name="T26" fmla="*/ 19 w 19"/>
                <a:gd name="T27" fmla="*/ 4 h 21"/>
                <a:gd name="T28" fmla="*/ 19 w 19"/>
                <a:gd name="T29" fmla="*/ 1 h 21"/>
                <a:gd name="T30" fmla="*/ 16 w 19"/>
                <a:gd name="T31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21"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3" y="3"/>
                    <a:pt x="11" y="5"/>
                    <a:pt x="9" y="7"/>
                  </a:cubicBezTo>
                  <a:cubicBezTo>
                    <a:pt x="6" y="9"/>
                    <a:pt x="5" y="11"/>
                    <a:pt x="3" y="1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1"/>
                    <a:pt x="2" y="21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8" y="14"/>
                    <a:pt x="9" y="12"/>
                    <a:pt x="11" y="10"/>
                  </a:cubicBezTo>
                  <a:cubicBezTo>
                    <a:pt x="14" y="8"/>
                    <a:pt x="16" y="6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9" y="4"/>
                  </a:cubicBezTo>
                  <a:cubicBezTo>
                    <a:pt x="19" y="3"/>
                    <a:pt x="19" y="2"/>
                    <a:pt x="19" y="1"/>
                  </a:cubicBezTo>
                  <a:cubicBezTo>
                    <a:pt x="18" y="0"/>
                    <a:pt x="17" y="0"/>
                    <a:pt x="16" y="1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0" name="Freeform 28"/>
            <p:cNvSpPr>
              <a:spLocks/>
            </p:cNvSpPr>
            <p:nvPr/>
          </p:nvSpPr>
          <p:spPr bwMode="auto">
            <a:xfrm>
              <a:off x="4829031" y="3512829"/>
              <a:ext cx="74613" cy="79375"/>
            </a:xfrm>
            <a:custGeom>
              <a:avLst/>
              <a:gdLst>
                <a:gd name="T0" fmla="*/ 8 w 20"/>
                <a:gd name="T1" fmla="*/ 11 h 21"/>
                <a:gd name="T2" fmla="*/ 1 w 20"/>
                <a:gd name="T3" fmla="*/ 17 h 21"/>
                <a:gd name="T4" fmla="*/ 0 w 20"/>
                <a:gd name="T5" fmla="*/ 17 h 21"/>
                <a:gd name="T6" fmla="*/ 0 w 20"/>
                <a:gd name="T7" fmla="*/ 20 h 21"/>
                <a:gd name="T8" fmla="*/ 3 w 20"/>
                <a:gd name="T9" fmla="*/ 20 h 21"/>
                <a:gd name="T10" fmla="*/ 3 w 20"/>
                <a:gd name="T11" fmla="*/ 20 h 21"/>
                <a:gd name="T12" fmla="*/ 10 w 20"/>
                <a:gd name="T13" fmla="*/ 14 h 21"/>
                <a:gd name="T14" fmla="*/ 16 w 20"/>
                <a:gd name="T15" fmla="*/ 7 h 21"/>
                <a:gd name="T16" fmla="*/ 19 w 20"/>
                <a:gd name="T17" fmla="*/ 3 h 21"/>
                <a:gd name="T18" fmla="*/ 19 w 20"/>
                <a:gd name="T19" fmla="*/ 3 h 21"/>
                <a:gd name="T20" fmla="*/ 19 w 20"/>
                <a:gd name="T21" fmla="*/ 0 h 21"/>
                <a:gd name="T22" fmla="*/ 16 w 20"/>
                <a:gd name="T23" fmla="*/ 0 h 21"/>
                <a:gd name="T24" fmla="*/ 16 w 20"/>
                <a:gd name="T25" fmla="*/ 1 h 21"/>
                <a:gd name="T26" fmla="*/ 13 w 20"/>
                <a:gd name="T27" fmla="*/ 5 h 21"/>
                <a:gd name="T28" fmla="*/ 8 w 20"/>
                <a:gd name="T2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8" y="11"/>
                  </a:moveTo>
                  <a:cubicBezTo>
                    <a:pt x="5" y="13"/>
                    <a:pt x="3" y="15"/>
                    <a:pt x="1" y="17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1"/>
                    <a:pt x="2" y="21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6" y="18"/>
                    <a:pt x="8" y="16"/>
                    <a:pt x="10" y="14"/>
                  </a:cubicBezTo>
                  <a:cubicBezTo>
                    <a:pt x="13" y="12"/>
                    <a:pt x="14" y="9"/>
                    <a:pt x="16" y="7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2"/>
                    <a:pt x="20" y="1"/>
                    <a:pt x="19" y="0"/>
                  </a:cubicBezTo>
                  <a:cubicBezTo>
                    <a:pt x="18" y="0"/>
                    <a:pt x="17" y="0"/>
                    <a:pt x="16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1" y="7"/>
                    <a:pt x="10" y="9"/>
                    <a:pt x="8" y="11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232530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67" tIns="68567" rIns="68567" bIns="68567" anchor="ctr" anchorCtr="0">
            <a:noAutofit/>
          </a:bodyPr>
          <a:lstStyle/>
          <a:p>
            <a:r>
              <a:rPr lang="fr-FR" dirty="0" smtClean="0"/>
              <a:t>Le processus de sélection</a:t>
            </a:r>
            <a:endParaRPr dirty="0"/>
          </a:p>
        </p:txBody>
      </p:sp>
      <p:graphicFrame>
        <p:nvGraphicFramePr>
          <p:cNvPr id="83" name="Diagram 4"/>
          <p:cNvGraphicFramePr/>
          <p:nvPr>
            <p:extLst>
              <p:ext uri="{D42A27DB-BD31-4B8C-83A1-F6EECF244321}">
                <p14:modId xmlns:p14="http://schemas.microsoft.com/office/powerpoint/2010/main" val="2285439003"/>
              </p:ext>
            </p:extLst>
          </p:nvPr>
        </p:nvGraphicFramePr>
        <p:xfrm>
          <a:off x="179511" y="915566"/>
          <a:ext cx="8761817" cy="2822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4" name="Content Placeholder 19"/>
          <p:cNvSpPr txBox="1">
            <a:spLocks/>
          </p:cNvSpPr>
          <p:nvPr/>
        </p:nvSpPr>
        <p:spPr>
          <a:xfrm>
            <a:off x="107504" y="3631196"/>
            <a:ext cx="2332016" cy="7319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tx2"/>
                </a:solidFill>
              </a:rPr>
              <a:t>Envoi du dossier de candidature et du lien de téléchargement de la vidéo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smtClean="0">
                <a:solidFill>
                  <a:schemeClr val="tx2"/>
                </a:solidFill>
              </a:rPr>
              <a:t>de </a:t>
            </a:r>
            <a:r>
              <a:rPr lang="fr-FR" sz="1400" dirty="0" smtClean="0">
                <a:solidFill>
                  <a:schemeClr val="tx2"/>
                </a:solidFill>
              </a:rPr>
              <a:t>démonstration du projet </a:t>
            </a:r>
            <a:r>
              <a:rPr lang="fr-FR" sz="1400" dirty="0">
                <a:solidFill>
                  <a:schemeClr val="tx2"/>
                </a:solidFill>
              </a:rPr>
              <a:t>de participation </a:t>
            </a:r>
            <a:r>
              <a:rPr lang="fr-FR" sz="1400" dirty="0" smtClean="0">
                <a:solidFill>
                  <a:schemeClr val="tx2"/>
                </a:solidFill>
              </a:rPr>
              <a:t> de la startup</a:t>
            </a:r>
            <a:endParaRPr lang="en-US" sz="14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cxnSp>
        <p:nvCxnSpPr>
          <p:cNvPr id="85" name="Straight Connector 29"/>
          <p:cNvCxnSpPr/>
          <p:nvPr/>
        </p:nvCxnSpPr>
        <p:spPr>
          <a:xfrm>
            <a:off x="499512" y="3559264"/>
            <a:ext cx="1548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36"/>
          <p:cNvSpPr txBox="1"/>
          <p:nvPr/>
        </p:nvSpPr>
        <p:spPr>
          <a:xfrm>
            <a:off x="220100" y="3210993"/>
            <a:ext cx="2102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smtClean="0">
                <a:latin typeface="+mj-lt"/>
              </a:rPr>
              <a:t>27 </a:t>
            </a:r>
            <a:r>
              <a:rPr lang="fr-FR" sz="1400" b="1" dirty="0">
                <a:latin typeface="+mj-lt"/>
              </a:rPr>
              <a:t>mars 2019 au plus tard</a:t>
            </a:r>
          </a:p>
        </p:txBody>
      </p:sp>
      <p:sp>
        <p:nvSpPr>
          <p:cNvPr id="90" name="Content Placeholder 19"/>
          <p:cNvSpPr txBox="1">
            <a:spLocks/>
          </p:cNvSpPr>
          <p:nvPr/>
        </p:nvSpPr>
        <p:spPr>
          <a:xfrm>
            <a:off x="2375487" y="3631196"/>
            <a:ext cx="2332016" cy="7319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400" dirty="0">
                <a:solidFill>
                  <a:schemeClr val="tx2"/>
                </a:solidFill>
              </a:rPr>
              <a:t>Sélection sur </a:t>
            </a:r>
            <a:r>
              <a:rPr lang="fr-FR" sz="1400" dirty="0" smtClean="0">
                <a:solidFill>
                  <a:schemeClr val="tx2"/>
                </a:solidFill>
              </a:rPr>
              <a:t>dossier et Les startups dont les dossiers de candidature ont été validés par le comité d’experts de l’ADD seront notifiés par mail</a:t>
            </a:r>
            <a:endParaRPr lang="fr-FR" sz="1400" dirty="0">
              <a:solidFill>
                <a:schemeClr val="tx2"/>
              </a:solidFill>
            </a:endParaRPr>
          </a:p>
        </p:txBody>
      </p:sp>
      <p:cxnSp>
        <p:nvCxnSpPr>
          <p:cNvPr id="91" name="Straight Connector 29"/>
          <p:cNvCxnSpPr/>
          <p:nvPr/>
        </p:nvCxnSpPr>
        <p:spPr>
          <a:xfrm>
            <a:off x="2767495" y="3559264"/>
            <a:ext cx="1548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36"/>
          <p:cNvSpPr txBox="1"/>
          <p:nvPr/>
        </p:nvSpPr>
        <p:spPr>
          <a:xfrm>
            <a:off x="2960908" y="3210993"/>
            <a:ext cx="1156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smtClean="0">
                <a:latin typeface="+mj-lt"/>
              </a:rPr>
              <a:t>01 Avril 2019</a:t>
            </a:r>
            <a:endParaRPr lang="fr-FR" sz="1400" b="1" dirty="0">
              <a:latin typeface="+mj-lt"/>
            </a:endParaRPr>
          </a:p>
        </p:txBody>
      </p:sp>
      <p:sp>
        <p:nvSpPr>
          <p:cNvPr id="93" name="Content Placeholder 19"/>
          <p:cNvSpPr txBox="1">
            <a:spLocks/>
          </p:cNvSpPr>
          <p:nvPr/>
        </p:nvSpPr>
        <p:spPr>
          <a:xfrm>
            <a:off x="4544240" y="3631196"/>
            <a:ext cx="2332016" cy="7319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400" dirty="0">
                <a:solidFill>
                  <a:schemeClr val="tx2"/>
                </a:solidFill>
              </a:rPr>
              <a:t>Sélection devant </a:t>
            </a:r>
            <a:r>
              <a:rPr lang="fr-FR" sz="1400" dirty="0" smtClean="0">
                <a:solidFill>
                  <a:schemeClr val="tx2"/>
                </a:solidFill>
              </a:rPr>
              <a:t>jury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400" dirty="0" smtClean="0">
                <a:solidFill>
                  <a:schemeClr val="tx2"/>
                </a:solidFill>
              </a:rPr>
              <a:t>Les startups seront amenés à </a:t>
            </a:r>
            <a:r>
              <a:rPr lang="fr-FR" sz="1400" dirty="0" err="1" smtClean="0">
                <a:solidFill>
                  <a:schemeClr val="tx2"/>
                </a:solidFill>
              </a:rPr>
              <a:t>pitcher</a:t>
            </a:r>
            <a:r>
              <a:rPr lang="fr-FR" sz="1400" dirty="0" smtClean="0">
                <a:solidFill>
                  <a:schemeClr val="tx2"/>
                </a:solidFill>
              </a:rPr>
              <a:t> devant le comité </a:t>
            </a:r>
            <a:r>
              <a:rPr lang="fr-FR" sz="1400" dirty="0">
                <a:solidFill>
                  <a:schemeClr val="tx2"/>
                </a:solidFill>
              </a:rPr>
              <a:t>d'experts de </a:t>
            </a:r>
            <a:r>
              <a:rPr lang="fr-FR" sz="1400" dirty="0" smtClean="0">
                <a:solidFill>
                  <a:schemeClr val="tx2"/>
                </a:solidFill>
              </a:rPr>
              <a:t>l'ADD</a:t>
            </a:r>
            <a:endParaRPr lang="fr-FR" sz="1400" dirty="0">
              <a:solidFill>
                <a:schemeClr val="tx2"/>
              </a:solidFill>
            </a:endParaRPr>
          </a:p>
        </p:txBody>
      </p:sp>
      <p:cxnSp>
        <p:nvCxnSpPr>
          <p:cNvPr id="94" name="Straight Connector 29"/>
          <p:cNvCxnSpPr/>
          <p:nvPr/>
        </p:nvCxnSpPr>
        <p:spPr>
          <a:xfrm>
            <a:off x="4936248" y="3559264"/>
            <a:ext cx="1548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36"/>
          <p:cNvSpPr txBox="1"/>
          <p:nvPr/>
        </p:nvSpPr>
        <p:spPr>
          <a:xfrm>
            <a:off x="5129660" y="3210993"/>
            <a:ext cx="1156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smtClean="0">
                <a:latin typeface="+mj-lt"/>
              </a:rPr>
              <a:t>05 Avril 2019</a:t>
            </a:r>
            <a:endParaRPr lang="fr-FR" sz="1400" b="1" dirty="0">
              <a:latin typeface="+mj-lt"/>
            </a:endParaRPr>
          </a:p>
        </p:txBody>
      </p:sp>
      <p:sp>
        <p:nvSpPr>
          <p:cNvPr id="96" name="Content Placeholder 19"/>
          <p:cNvSpPr txBox="1">
            <a:spLocks/>
          </p:cNvSpPr>
          <p:nvPr/>
        </p:nvSpPr>
        <p:spPr>
          <a:xfrm>
            <a:off x="6774680" y="3631196"/>
            <a:ext cx="2332016" cy="7319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400" dirty="0">
                <a:solidFill>
                  <a:schemeClr val="tx2"/>
                </a:solidFill>
              </a:rPr>
              <a:t>Annonce des </a:t>
            </a:r>
            <a:r>
              <a:rPr lang="fr-FR" sz="1400" dirty="0" smtClean="0">
                <a:solidFill>
                  <a:schemeClr val="tx2"/>
                </a:solidFill>
              </a:rPr>
              <a:t>startups </a:t>
            </a:r>
            <a:r>
              <a:rPr lang="fr-FR" sz="1400" dirty="0">
                <a:solidFill>
                  <a:schemeClr val="tx2"/>
                </a:solidFill>
              </a:rPr>
              <a:t>retenues pour </a:t>
            </a:r>
            <a:r>
              <a:rPr lang="fr-FR" sz="1400" dirty="0" smtClean="0">
                <a:solidFill>
                  <a:schemeClr val="tx2"/>
                </a:solidFill>
              </a:rPr>
              <a:t>participer aux deux évènements : </a:t>
            </a:r>
            <a:r>
              <a:rPr lang="fr-FR" sz="1400" dirty="0" err="1" smtClean="0">
                <a:solidFill>
                  <a:schemeClr val="tx2"/>
                </a:solidFill>
              </a:rPr>
              <a:t>Afrobytes</a:t>
            </a:r>
            <a:r>
              <a:rPr lang="fr-FR" sz="1400" dirty="0" smtClean="0">
                <a:solidFill>
                  <a:schemeClr val="tx2"/>
                </a:solidFill>
              </a:rPr>
              <a:t> Tech </a:t>
            </a:r>
            <a:r>
              <a:rPr lang="fr-FR" sz="1400" dirty="0" err="1" smtClean="0">
                <a:solidFill>
                  <a:schemeClr val="tx2"/>
                </a:solidFill>
              </a:rPr>
              <a:t>Conference</a:t>
            </a:r>
            <a:r>
              <a:rPr lang="fr-FR" sz="1400" dirty="0" smtClean="0">
                <a:solidFill>
                  <a:schemeClr val="tx2"/>
                </a:solidFill>
              </a:rPr>
              <a:t> &amp; VIVA </a:t>
            </a:r>
            <a:r>
              <a:rPr lang="fr-FR" sz="1400" dirty="0">
                <a:solidFill>
                  <a:schemeClr val="tx2"/>
                </a:solidFill>
              </a:rPr>
              <a:t>Tech 2019</a:t>
            </a:r>
          </a:p>
        </p:txBody>
      </p:sp>
      <p:cxnSp>
        <p:nvCxnSpPr>
          <p:cNvPr id="97" name="Straight Connector 29"/>
          <p:cNvCxnSpPr/>
          <p:nvPr/>
        </p:nvCxnSpPr>
        <p:spPr>
          <a:xfrm>
            <a:off x="7166688" y="3559264"/>
            <a:ext cx="1548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36"/>
          <p:cNvSpPr txBox="1"/>
          <p:nvPr/>
        </p:nvSpPr>
        <p:spPr>
          <a:xfrm>
            <a:off x="7360101" y="3210993"/>
            <a:ext cx="1156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smtClean="0">
                <a:latin typeface="+mj-lt"/>
              </a:rPr>
              <a:t>10 Avril 2019</a:t>
            </a:r>
            <a:endParaRPr lang="fr-FR" sz="1400" b="1" dirty="0">
              <a:latin typeface="+mj-lt"/>
            </a:endParaRPr>
          </a:p>
        </p:txBody>
      </p:sp>
      <p:grpSp>
        <p:nvGrpSpPr>
          <p:cNvPr id="99" name="Group 46"/>
          <p:cNvGrpSpPr/>
          <p:nvPr/>
        </p:nvGrpSpPr>
        <p:grpSpPr>
          <a:xfrm>
            <a:off x="427620" y="2169248"/>
            <a:ext cx="324000" cy="324000"/>
            <a:chOff x="9024939" y="1546225"/>
            <a:chExt cx="255588" cy="341313"/>
          </a:xfrm>
          <a:solidFill>
            <a:schemeClr val="bg1"/>
          </a:solidFill>
        </p:grpSpPr>
        <p:sp>
          <p:nvSpPr>
            <p:cNvPr id="100" name="Freeform 35"/>
            <p:cNvSpPr>
              <a:spLocks/>
            </p:cNvSpPr>
            <p:nvPr/>
          </p:nvSpPr>
          <p:spPr bwMode="auto">
            <a:xfrm>
              <a:off x="9067801" y="1781175"/>
              <a:ext cx="169863" cy="11113"/>
            </a:xfrm>
            <a:custGeom>
              <a:avLst/>
              <a:gdLst>
                <a:gd name="T0" fmla="*/ 2 w 64"/>
                <a:gd name="T1" fmla="*/ 0 h 4"/>
                <a:gd name="T2" fmla="*/ 0 w 64"/>
                <a:gd name="T3" fmla="*/ 2 h 4"/>
                <a:gd name="T4" fmla="*/ 2 w 64"/>
                <a:gd name="T5" fmla="*/ 4 h 4"/>
                <a:gd name="T6" fmla="*/ 62 w 64"/>
                <a:gd name="T7" fmla="*/ 4 h 4"/>
                <a:gd name="T8" fmla="*/ 64 w 64"/>
                <a:gd name="T9" fmla="*/ 2 h 4"/>
                <a:gd name="T10" fmla="*/ 62 w 64"/>
                <a:gd name="T11" fmla="*/ 0 h 4"/>
                <a:gd name="T12" fmla="*/ 2 w 6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4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4" y="4"/>
                    <a:pt x="64" y="3"/>
                    <a:pt x="64" y="2"/>
                  </a:cubicBezTo>
                  <a:cubicBezTo>
                    <a:pt x="64" y="1"/>
                    <a:pt x="64" y="0"/>
                    <a:pt x="62" y="0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1" name="Freeform 36"/>
            <p:cNvSpPr>
              <a:spLocks/>
            </p:cNvSpPr>
            <p:nvPr/>
          </p:nvSpPr>
          <p:spPr bwMode="auto">
            <a:xfrm>
              <a:off x="9067801" y="1812925"/>
              <a:ext cx="169863" cy="11113"/>
            </a:xfrm>
            <a:custGeom>
              <a:avLst/>
              <a:gdLst>
                <a:gd name="T0" fmla="*/ 62 w 64"/>
                <a:gd name="T1" fmla="*/ 0 h 4"/>
                <a:gd name="T2" fmla="*/ 2 w 64"/>
                <a:gd name="T3" fmla="*/ 0 h 4"/>
                <a:gd name="T4" fmla="*/ 0 w 64"/>
                <a:gd name="T5" fmla="*/ 2 h 4"/>
                <a:gd name="T6" fmla="*/ 2 w 64"/>
                <a:gd name="T7" fmla="*/ 4 h 4"/>
                <a:gd name="T8" fmla="*/ 62 w 64"/>
                <a:gd name="T9" fmla="*/ 4 h 4"/>
                <a:gd name="T10" fmla="*/ 64 w 64"/>
                <a:gd name="T11" fmla="*/ 2 h 4"/>
                <a:gd name="T12" fmla="*/ 62 w 6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4">
                  <a:moveTo>
                    <a:pt x="6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4" y="4"/>
                    <a:pt x="64" y="3"/>
                    <a:pt x="64" y="2"/>
                  </a:cubicBezTo>
                  <a:cubicBezTo>
                    <a:pt x="64" y="1"/>
                    <a:pt x="64" y="0"/>
                    <a:pt x="6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2" name="Freeform 37"/>
            <p:cNvSpPr>
              <a:spLocks noEditPoints="1"/>
            </p:cNvSpPr>
            <p:nvPr/>
          </p:nvSpPr>
          <p:spPr bwMode="auto">
            <a:xfrm>
              <a:off x="9024939" y="1546225"/>
              <a:ext cx="255588" cy="341313"/>
            </a:xfrm>
            <a:custGeom>
              <a:avLst/>
              <a:gdLst>
                <a:gd name="T0" fmla="*/ 74 w 96"/>
                <a:gd name="T1" fmla="*/ 2 h 128"/>
                <a:gd name="T2" fmla="*/ 68 w 96"/>
                <a:gd name="T3" fmla="*/ 0 h 128"/>
                <a:gd name="T4" fmla="*/ 12 w 96"/>
                <a:gd name="T5" fmla="*/ 0 h 128"/>
                <a:gd name="T6" fmla="*/ 0 w 96"/>
                <a:gd name="T7" fmla="*/ 12 h 128"/>
                <a:gd name="T8" fmla="*/ 0 w 96"/>
                <a:gd name="T9" fmla="*/ 116 h 128"/>
                <a:gd name="T10" fmla="*/ 12 w 96"/>
                <a:gd name="T11" fmla="*/ 128 h 128"/>
                <a:gd name="T12" fmla="*/ 84 w 96"/>
                <a:gd name="T13" fmla="*/ 128 h 128"/>
                <a:gd name="T14" fmla="*/ 96 w 96"/>
                <a:gd name="T15" fmla="*/ 116 h 128"/>
                <a:gd name="T16" fmla="*/ 96 w 96"/>
                <a:gd name="T17" fmla="*/ 32 h 128"/>
                <a:gd name="T18" fmla="*/ 74 w 96"/>
                <a:gd name="T19" fmla="*/ 2 h 128"/>
                <a:gd name="T20" fmla="*/ 72 w 96"/>
                <a:gd name="T21" fmla="*/ 12 h 128"/>
                <a:gd name="T22" fmla="*/ 85 w 96"/>
                <a:gd name="T23" fmla="*/ 28 h 128"/>
                <a:gd name="T24" fmla="*/ 72 w 96"/>
                <a:gd name="T25" fmla="*/ 28 h 128"/>
                <a:gd name="T26" fmla="*/ 72 w 96"/>
                <a:gd name="T27" fmla="*/ 12 h 128"/>
                <a:gd name="T28" fmla="*/ 88 w 96"/>
                <a:gd name="T29" fmla="*/ 116 h 128"/>
                <a:gd name="T30" fmla="*/ 84 w 96"/>
                <a:gd name="T31" fmla="*/ 120 h 128"/>
                <a:gd name="T32" fmla="*/ 12 w 96"/>
                <a:gd name="T33" fmla="*/ 120 h 128"/>
                <a:gd name="T34" fmla="*/ 8 w 96"/>
                <a:gd name="T35" fmla="*/ 116 h 128"/>
                <a:gd name="T36" fmla="*/ 8 w 96"/>
                <a:gd name="T37" fmla="*/ 12 h 128"/>
                <a:gd name="T38" fmla="*/ 12 w 96"/>
                <a:gd name="T39" fmla="*/ 8 h 128"/>
                <a:gd name="T40" fmla="*/ 64 w 96"/>
                <a:gd name="T41" fmla="*/ 8 h 128"/>
                <a:gd name="T42" fmla="*/ 64 w 96"/>
                <a:gd name="T43" fmla="*/ 36 h 128"/>
                <a:gd name="T44" fmla="*/ 88 w 96"/>
                <a:gd name="T45" fmla="*/ 36 h 128"/>
                <a:gd name="T46" fmla="*/ 88 w 96"/>
                <a:gd name="T47" fmla="*/ 11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6" h="128">
                  <a:moveTo>
                    <a:pt x="74" y="2"/>
                  </a:moveTo>
                  <a:cubicBezTo>
                    <a:pt x="72" y="1"/>
                    <a:pt x="70" y="0"/>
                    <a:pt x="6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22"/>
                    <a:pt x="5" y="128"/>
                    <a:pt x="12" y="128"/>
                  </a:cubicBezTo>
                  <a:cubicBezTo>
                    <a:pt x="84" y="128"/>
                    <a:pt x="84" y="128"/>
                    <a:pt x="84" y="128"/>
                  </a:cubicBezTo>
                  <a:cubicBezTo>
                    <a:pt x="90" y="128"/>
                    <a:pt x="96" y="122"/>
                    <a:pt x="96" y="116"/>
                  </a:cubicBezTo>
                  <a:cubicBezTo>
                    <a:pt x="96" y="32"/>
                    <a:pt x="96" y="32"/>
                    <a:pt x="96" y="32"/>
                  </a:cubicBezTo>
                  <a:cubicBezTo>
                    <a:pt x="96" y="28"/>
                    <a:pt x="96" y="26"/>
                    <a:pt x="74" y="2"/>
                  </a:cubicBezTo>
                  <a:close/>
                  <a:moveTo>
                    <a:pt x="72" y="12"/>
                  </a:moveTo>
                  <a:cubicBezTo>
                    <a:pt x="76" y="17"/>
                    <a:pt x="82" y="23"/>
                    <a:pt x="85" y="28"/>
                  </a:cubicBezTo>
                  <a:cubicBezTo>
                    <a:pt x="72" y="28"/>
                    <a:pt x="72" y="28"/>
                    <a:pt x="72" y="28"/>
                  </a:cubicBezTo>
                  <a:lnTo>
                    <a:pt x="72" y="12"/>
                  </a:lnTo>
                  <a:close/>
                  <a:moveTo>
                    <a:pt x="88" y="116"/>
                  </a:moveTo>
                  <a:cubicBezTo>
                    <a:pt x="88" y="118"/>
                    <a:pt x="86" y="120"/>
                    <a:pt x="84" y="120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10" y="120"/>
                    <a:pt x="8" y="118"/>
                    <a:pt x="8" y="116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9"/>
                    <a:pt x="10" y="8"/>
                    <a:pt x="12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36"/>
                    <a:pt x="64" y="36"/>
                    <a:pt x="64" y="36"/>
                  </a:cubicBezTo>
                  <a:cubicBezTo>
                    <a:pt x="88" y="36"/>
                    <a:pt x="88" y="36"/>
                    <a:pt x="88" y="36"/>
                  </a:cubicBezTo>
                  <a:lnTo>
                    <a:pt x="88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3" name="Freeform 38"/>
            <p:cNvSpPr>
              <a:spLocks/>
            </p:cNvSpPr>
            <p:nvPr/>
          </p:nvSpPr>
          <p:spPr bwMode="auto">
            <a:xfrm>
              <a:off x="9067801" y="1600200"/>
              <a:ext cx="106363" cy="20638"/>
            </a:xfrm>
            <a:custGeom>
              <a:avLst/>
              <a:gdLst>
                <a:gd name="T0" fmla="*/ 4 w 40"/>
                <a:gd name="T1" fmla="*/ 8 h 8"/>
                <a:gd name="T2" fmla="*/ 36 w 40"/>
                <a:gd name="T3" fmla="*/ 8 h 8"/>
                <a:gd name="T4" fmla="*/ 40 w 40"/>
                <a:gd name="T5" fmla="*/ 4 h 8"/>
                <a:gd name="T6" fmla="*/ 36 w 40"/>
                <a:gd name="T7" fmla="*/ 0 h 8"/>
                <a:gd name="T8" fmla="*/ 4 w 40"/>
                <a:gd name="T9" fmla="*/ 0 h 8"/>
                <a:gd name="T10" fmla="*/ 0 w 40"/>
                <a:gd name="T11" fmla="*/ 4 h 8"/>
                <a:gd name="T12" fmla="*/ 4 w 4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8">
                  <a:moveTo>
                    <a:pt x="4" y="8"/>
                  </a:moveTo>
                  <a:cubicBezTo>
                    <a:pt x="36" y="8"/>
                    <a:pt x="36" y="8"/>
                    <a:pt x="36" y="8"/>
                  </a:cubicBezTo>
                  <a:cubicBezTo>
                    <a:pt x="38" y="8"/>
                    <a:pt x="40" y="6"/>
                    <a:pt x="40" y="4"/>
                  </a:cubicBezTo>
                  <a:cubicBezTo>
                    <a:pt x="40" y="1"/>
                    <a:pt x="38" y="0"/>
                    <a:pt x="3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4" name="Freeform 39"/>
            <p:cNvSpPr>
              <a:spLocks/>
            </p:cNvSpPr>
            <p:nvPr/>
          </p:nvSpPr>
          <p:spPr bwMode="auto">
            <a:xfrm>
              <a:off x="9067801" y="1652588"/>
              <a:ext cx="106363" cy="11113"/>
            </a:xfrm>
            <a:custGeom>
              <a:avLst/>
              <a:gdLst>
                <a:gd name="T0" fmla="*/ 2 w 40"/>
                <a:gd name="T1" fmla="*/ 4 h 4"/>
                <a:gd name="T2" fmla="*/ 38 w 40"/>
                <a:gd name="T3" fmla="*/ 4 h 4"/>
                <a:gd name="T4" fmla="*/ 40 w 40"/>
                <a:gd name="T5" fmla="*/ 2 h 4"/>
                <a:gd name="T6" fmla="*/ 38 w 40"/>
                <a:gd name="T7" fmla="*/ 0 h 4"/>
                <a:gd name="T8" fmla="*/ 2 w 40"/>
                <a:gd name="T9" fmla="*/ 0 h 4"/>
                <a:gd name="T10" fmla="*/ 0 w 40"/>
                <a:gd name="T11" fmla="*/ 2 h 4"/>
                <a:gd name="T12" fmla="*/ 2 w 40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4">
                  <a:moveTo>
                    <a:pt x="2" y="4"/>
                  </a:moveTo>
                  <a:cubicBezTo>
                    <a:pt x="38" y="4"/>
                    <a:pt x="38" y="4"/>
                    <a:pt x="38" y="4"/>
                  </a:cubicBezTo>
                  <a:cubicBezTo>
                    <a:pt x="39" y="4"/>
                    <a:pt x="40" y="3"/>
                    <a:pt x="40" y="2"/>
                  </a:cubicBezTo>
                  <a:cubicBezTo>
                    <a:pt x="40" y="1"/>
                    <a:pt x="39" y="0"/>
                    <a:pt x="3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5" name="Freeform 40"/>
            <p:cNvSpPr>
              <a:spLocks/>
            </p:cNvSpPr>
            <p:nvPr/>
          </p:nvSpPr>
          <p:spPr bwMode="auto">
            <a:xfrm>
              <a:off x="9067801" y="1684338"/>
              <a:ext cx="169863" cy="11113"/>
            </a:xfrm>
            <a:custGeom>
              <a:avLst/>
              <a:gdLst>
                <a:gd name="T0" fmla="*/ 0 w 64"/>
                <a:gd name="T1" fmla="*/ 2 h 4"/>
                <a:gd name="T2" fmla="*/ 2 w 64"/>
                <a:gd name="T3" fmla="*/ 4 h 4"/>
                <a:gd name="T4" fmla="*/ 62 w 64"/>
                <a:gd name="T5" fmla="*/ 4 h 4"/>
                <a:gd name="T6" fmla="*/ 64 w 64"/>
                <a:gd name="T7" fmla="*/ 2 h 4"/>
                <a:gd name="T8" fmla="*/ 62 w 64"/>
                <a:gd name="T9" fmla="*/ 0 h 4"/>
                <a:gd name="T10" fmla="*/ 2 w 64"/>
                <a:gd name="T11" fmla="*/ 0 h 4"/>
                <a:gd name="T12" fmla="*/ 0 w 64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4">
                  <a:moveTo>
                    <a:pt x="0" y="2"/>
                  </a:moveTo>
                  <a:cubicBezTo>
                    <a:pt x="0" y="3"/>
                    <a:pt x="1" y="4"/>
                    <a:pt x="2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3" y="4"/>
                    <a:pt x="64" y="3"/>
                    <a:pt x="64" y="2"/>
                  </a:cubicBezTo>
                  <a:cubicBezTo>
                    <a:pt x="64" y="1"/>
                    <a:pt x="63" y="0"/>
                    <a:pt x="6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6" name="Freeform 41"/>
            <p:cNvSpPr>
              <a:spLocks/>
            </p:cNvSpPr>
            <p:nvPr/>
          </p:nvSpPr>
          <p:spPr bwMode="auto">
            <a:xfrm>
              <a:off x="9067801" y="1749425"/>
              <a:ext cx="169863" cy="11113"/>
            </a:xfrm>
            <a:custGeom>
              <a:avLst/>
              <a:gdLst>
                <a:gd name="T0" fmla="*/ 62 w 64"/>
                <a:gd name="T1" fmla="*/ 4 h 4"/>
                <a:gd name="T2" fmla="*/ 64 w 64"/>
                <a:gd name="T3" fmla="*/ 2 h 4"/>
                <a:gd name="T4" fmla="*/ 62 w 64"/>
                <a:gd name="T5" fmla="*/ 0 h 4"/>
                <a:gd name="T6" fmla="*/ 2 w 64"/>
                <a:gd name="T7" fmla="*/ 0 h 4"/>
                <a:gd name="T8" fmla="*/ 0 w 64"/>
                <a:gd name="T9" fmla="*/ 2 h 4"/>
                <a:gd name="T10" fmla="*/ 2 w 64"/>
                <a:gd name="T11" fmla="*/ 4 h 4"/>
                <a:gd name="T12" fmla="*/ 62 w 64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4">
                  <a:moveTo>
                    <a:pt x="62" y="4"/>
                  </a:moveTo>
                  <a:cubicBezTo>
                    <a:pt x="63" y="4"/>
                    <a:pt x="64" y="3"/>
                    <a:pt x="64" y="2"/>
                  </a:cubicBezTo>
                  <a:cubicBezTo>
                    <a:pt x="64" y="1"/>
                    <a:pt x="63" y="0"/>
                    <a:pt x="6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lnTo>
                    <a:pt x="62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7" name="Freeform 42"/>
            <p:cNvSpPr>
              <a:spLocks/>
            </p:cNvSpPr>
            <p:nvPr/>
          </p:nvSpPr>
          <p:spPr bwMode="auto">
            <a:xfrm>
              <a:off x="9067801" y="1717675"/>
              <a:ext cx="160338" cy="9525"/>
            </a:xfrm>
            <a:custGeom>
              <a:avLst/>
              <a:gdLst>
                <a:gd name="T0" fmla="*/ 2 w 60"/>
                <a:gd name="T1" fmla="*/ 4 h 4"/>
                <a:gd name="T2" fmla="*/ 58 w 60"/>
                <a:gd name="T3" fmla="*/ 4 h 4"/>
                <a:gd name="T4" fmla="*/ 60 w 60"/>
                <a:gd name="T5" fmla="*/ 2 h 4"/>
                <a:gd name="T6" fmla="*/ 58 w 60"/>
                <a:gd name="T7" fmla="*/ 0 h 4"/>
                <a:gd name="T8" fmla="*/ 2 w 60"/>
                <a:gd name="T9" fmla="*/ 0 h 4"/>
                <a:gd name="T10" fmla="*/ 0 w 60"/>
                <a:gd name="T11" fmla="*/ 2 h 4"/>
                <a:gd name="T12" fmla="*/ 2 w 60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">
                  <a:moveTo>
                    <a:pt x="2" y="4"/>
                  </a:move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60" y="3"/>
                    <a:pt x="60" y="2"/>
                  </a:cubicBezTo>
                  <a:cubicBezTo>
                    <a:pt x="60" y="1"/>
                    <a:pt x="59" y="0"/>
                    <a:pt x="5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08" name="Group 55"/>
          <p:cNvGrpSpPr/>
          <p:nvPr/>
        </p:nvGrpSpPr>
        <p:grpSpPr>
          <a:xfrm>
            <a:off x="7056312" y="2099778"/>
            <a:ext cx="324000" cy="432000"/>
            <a:chOff x="7523163" y="1893888"/>
            <a:chExt cx="801688" cy="1090612"/>
          </a:xfrm>
          <a:solidFill>
            <a:schemeClr val="bg1"/>
          </a:solidFill>
        </p:grpSpPr>
        <p:sp>
          <p:nvSpPr>
            <p:cNvPr id="109" name="Freeform 17"/>
            <p:cNvSpPr>
              <a:spLocks/>
            </p:cNvSpPr>
            <p:nvPr/>
          </p:nvSpPr>
          <p:spPr bwMode="auto">
            <a:xfrm>
              <a:off x="7823201" y="2260600"/>
              <a:ext cx="247650" cy="60325"/>
            </a:xfrm>
            <a:custGeom>
              <a:avLst/>
              <a:gdLst>
                <a:gd name="T0" fmla="*/ 58 w 65"/>
                <a:gd name="T1" fmla="*/ 0 h 16"/>
                <a:gd name="T2" fmla="*/ 7 w 65"/>
                <a:gd name="T3" fmla="*/ 0 h 16"/>
                <a:gd name="T4" fmla="*/ 0 w 65"/>
                <a:gd name="T5" fmla="*/ 8 h 16"/>
                <a:gd name="T6" fmla="*/ 7 w 65"/>
                <a:gd name="T7" fmla="*/ 16 h 16"/>
                <a:gd name="T8" fmla="*/ 58 w 65"/>
                <a:gd name="T9" fmla="*/ 16 h 16"/>
                <a:gd name="T10" fmla="*/ 65 w 65"/>
                <a:gd name="T11" fmla="*/ 8 h 16"/>
                <a:gd name="T12" fmla="*/ 58 w 65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16">
                  <a:moveTo>
                    <a:pt x="58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2"/>
                    <a:pt x="3" y="16"/>
                    <a:pt x="7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62" y="16"/>
                    <a:pt x="65" y="12"/>
                    <a:pt x="65" y="8"/>
                  </a:cubicBezTo>
                  <a:cubicBezTo>
                    <a:pt x="65" y="4"/>
                    <a:pt x="62" y="0"/>
                    <a:pt x="5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0" name="Freeform 18"/>
            <p:cNvSpPr>
              <a:spLocks/>
            </p:cNvSpPr>
            <p:nvPr/>
          </p:nvSpPr>
          <p:spPr bwMode="auto">
            <a:xfrm>
              <a:off x="7823201" y="2427288"/>
              <a:ext cx="247650" cy="60325"/>
            </a:xfrm>
            <a:custGeom>
              <a:avLst/>
              <a:gdLst>
                <a:gd name="T0" fmla="*/ 65 w 65"/>
                <a:gd name="T1" fmla="*/ 8 h 16"/>
                <a:gd name="T2" fmla="*/ 58 w 65"/>
                <a:gd name="T3" fmla="*/ 0 h 16"/>
                <a:gd name="T4" fmla="*/ 7 w 65"/>
                <a:gd name="T5" fmla="*/ 0 h 16"/>
                <a:gd name="T6" fmla="*/ 0 w 65"/>
                <a:gd name="T7" fmla="*/ 8 h 16"/>
                <a:gd name="T8" fmla="*/ 7 w 65"/>
                <a:gd name="T9" fmla="*/ 16 h 16"/>
                <a:gd name="T10" fmla="*/ 58 w 65"/>
                <a:gd name="T11" fmla="*/ 16 h 16"/>
                <a:gd name="T12" fmla="*/ 65 w 65"/>
                <a:gd name="T1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16">
                  <a:moveTo>
                    <a:pt x="65" y="8"/>
                  </a:moveTo>
                  <a:cubicBezTo>
                    <a:pt x="65" y="4"/>
                    <a:pt x="62" y="0"/>
                    <a:pt x="5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2"/>
                    <a:pt x="3" y="16"/>
                    <a:pt x="7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62" y="16"/>
                    <a:pt x="65" y="12"/>
                    <a:pt x="6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1" name="Freeform 19"/>
            <p:cNvSpPr>
              <a:spLocks noEditPoints="1"/>
            </p:cNvSpPr>
            <p:nvPr/>
          </p:nvSpPr>
          <p:spPr bwMode="auto">
            <a:xfrm>
              <a:off x="7694613" y="2238375"/>
              <a:ext cx="103188" cy="104775"/>
            </a:xfrm>
            <a:custGeom>
              <a:avLst/>
              <a:gdLst>
                <a:gd name="T0" fmla="*/ 65 w 65"/>
                <a:gd name="T1" fmla="*/ 0 h 66"/>
                <a:gd name="T2" fmla="*/ 0 w 65"/>
                <a:gd name="T3" fmla="*/ 0 h 66"/>
                <a:gd name="T4" fmla="*/ 0 w 65"/>
                <a:gd name="T5" fmla="*/ 66 h 66"/>
                <a:gd name="T6" fmla="*/ 65 w 65"/>
                <a:gd name="T7" fmla="*/ 66 h 66"/>
                <a:gd name="T8" fmla="*/ 65 w 65"/>
                <a:gd name="T9" fmla="*/ 0 h 66"/>
                <a:gd name="T10" fmla="*/ 48 w 65"/>
                <a:gd name="T11" fmla="*/ 50 h 66"/>
                <a:gd name="T12" fmla="*/ 17 w 65"/>
                <a:gd name="T13" fmla="*/ 50 h 66"/>
                <a:gd name="T14" fmla="*/ 17 w 65"/>
                <a:gd name="T15" fmla="*/ 19 h 66"/>
                <a:gd name="T16" fmla="*/ 48 w 65"/>
                <a:gd name="T17" fmla="*/ 19 h 66"/>
                <a:gd name="T18" fmla="*/ 48 w 65"/>
                <a:gd name="T19" fmla="*/ 5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66">
                  <a:moveTo>
                    <a:pt x="65" y="0"/>
                  </a:moveTo>
                  <a:lnTo>
                    <a:pt x="0" y="0"/>
                  </a:lnTo>
                  <a:lnTo>
                    <a:pt x="0" y="66"/>
                  </a:lnTo>
                  <a:lnTo>
                    <a:pt x="65" y="66"/>
                  </a:lnTo>
                  <a:lnTo>
                    <a:pt x="65" y="0"/>
                  </a:lnTo>
                  <a:close/>
                  <a:moveTo>
                    <a:pt x="48" y="50"/>
                  </a:moveTo>
                  <a:lnTo>
                    <a:pt x="17" y="50"/>
                  </a:lnTo>
                  <a:lnTo>
                    <a:pt x="17" y="19"/>
                  </a:lnTo>
                  <a:lnTo>
                    <a:pt x="48" y="19"/>
                  </a:lnTo>
                  <a:lnTo>
                    <a:pt x="48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2" name="Freeform 20"/>
            <p:cNvSpPr>
              <a:spLocks noEditPoints="1"/>
            </p:cNvSpPr>
            <p:nvPr/>
          </p:nvSpPr>
          <p:spPr bwMode="auto">
            <a:xfrm>
              <a:off x="7694613" y="2405063"/>
              <a:ext cx="103188" cy="104775"/>
            </a:xfrm>
            <a:custGeom>
              <a:avLst/>
              <a:gdLst>
                <a:gd name="T0" fmla="*/ 65 w 65"/>
                <a:gd name="T1" fmla="*/ 0 h 66"/>
                <a:gd name="T2" fmla="*/ 0 w 65"/>
                <a:gd name="T3" fmla="*/ 0 h 66"/>
                <a:gd name="T4" fmla="*/ 0 w 65"/>
                <a:gd name="T5" fmla="*/ 66 h 66"/>
                <a:gd name="T6" fmla="*/ 65 w 65"/>
                <a:gd name="T7" fmla="*/ 66 h 66"/>
                <a:gd name="T8" fmla="*/ 65 w 65"/>
                <a:gd name="T9" fmla="*/ 0 h 66"/>
                <a:gd name="T10" fmla="*/ 48 w 65"/>
                <a:gd name="T11" fmla="*/ 47 h 66"/>
                <a:gd name="T12" fmla="*/ 17 w 65"/>
                <a:gd name="T13" fmla="*/ 47 h 66"/>
                <a:gd name="T14" fmla="*/ 17 w 65"/>
                <a:gd name="T15" fmla="*/ 16 h 66"/>
                <a:gd name="T16" fmla="*/ 48 w 65"/>
                <a:gd name="T17" fmla="*/ 16 h 66"/>
                <a:gd name="T18" fmla="*/ 48 w 65"/>
                <a:gd name="T19" fmla="*/ 4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66">
                  <a:moveTo>
                    <a:pt x="65" y="0"/>
                  </a:moveTo>
                  <a:lnTo>
                    <a:pt x="0" y="0"/>
                  </a:lnTo>
                  <a:lnTo>
                    <a:pt x="0" y="66"/>
                  </a:lnTo>
                  <a:lnTo>
                    <a:pt x="65" y="66"/>
                  </a:lnTo>
                  <a:lnTo>
                    <a:pt x="65" y="0"/>
                  </a:lnTo>
                  <a:close/>
                  <a:moveTo>
                    <a:pt x="48" y="47"/>
                  </a:moveTo>
                  <a:lnTo>
                    <a:pt x="17" y="47"/>
                  </a:lnTo>
                  <a:lnTo>
                    <a:pt x="17" y="16"/>
                  </a:lnTo>
                  <a:lnTo>
                    <a:pt x="48" y="16"/>
                  </a:lnTo>
                  <a:lnTo>
                    <a:pt x="48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3" name="Freeform 21"/>
            <p:cNvSpPr>
              <a:spLocks noEditPoints="1"/>
            </p:cNvSpPr>
            <p:nvPr/>
          </p:nvSpPr>
          <p:spPr bwMode="auto">
            <a:xfrm>
              <a:off x="7694613" y="2571750"/>
              <a:ext cx="103188" cy="104775"/>
            </a:xfrm>
            <a:custGeom>
              <a:avLst/>
              <a:gdLst>
                <a:gd name="T0" fmla="*/ 0 w 65"/>
                <a:gd name="T1" fmla="*/ 66 h 66"/>
                <a:gd name="T2" fmla="*/ 65 w 65"/>
                <a:gd name="T3" fmla="*/ 66 h 66"/>
                <a:gd name="T4" fmla="*/ 65 w 65"/>
                <a:gd name="T5" fmla="*/ 0 h 66"/>
                <a:gd name="T6" fmla="*/ 0 w 65"/>
                <a:gd name="T7" fmla="*/ 0 h 66"/>
                <a:gd name="T8" fmla="*/ 0 w 65"/>
                <a:gd name="T9" fmla="*/ 66 h 66"/>
                <a:gd name="T10" fmla="*/ 17 w 65"/>
                <a:gd name="T11" fmla="*/ 16 h 66"/>
                <a:gd name="T12" fmla="*/ 48 w 65"/>
                <a:gd name="T13" fmla="*/ 16 h 66"/>
                <a:gd name="T14" fmla="*/ 48 w 65"/>
                <a:gd name="T15" fmla="*/ 47 h 66"/>
                <a:gd name="T16" fmla="*/ 17 w 65"/>
                <a:gd name="T17" fmla="*/ 47 h 66"/>
                <a:gd name="T18" fmla="*/ 17 w 65"/>
                <a:gd name="T19" fmla="*/ 1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66">
                  <a:moveTo>
                    <a:pt x="0" y="66"/>
                  </a:moveTo>
                  <a:lnTo>
                    <a:pt x="65" y="66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17" y="16"/>
                  </a:moveTo>
                  <a:lnTo>
                    <a:pt x="48" y="16"/>
                  </a:lnTo>
                  <a:lnTo>
                    <a:pt x="48" y="47"/>
                  </a:lnTo>
                  <a:lnTo>
                    <a:pt x="17" y="47"/>
                  </a:lnTo>
                  <a:lnTo>
                    <a:pt x="1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4" name="Freeform 22"/>
            <p:cNvSpPr>
              <a:spLocks/>
            </p:cNvSpPr>
            <p:nvPr/>
          </p:nvSpPr>
          <p:spPr bwMode="auto">
            <a:xfrm>
              <a:off x="7823201" y="2593975"/>
              <a:ext cx="201613" cy="57150"/>
            </a:xfrm>
            <a:custGeom>
              <a:avLst/>
              <a:gdLst>
                <a:gd name="T0" fmla="*/ 0 w 53"/>
                <a:gd name="T1" fmla="*/ 8 h 15"/>
                <a:gd name="T2" fmla="*/ 7 w 53"/>
                <a:gd name="T3" fmla="*/ 15 h 15"/>
                <a:gd name="T4" fmla="*/ 35 w 53"/>
                <a:gd name="T5" fmla="*/ 15 h 15"/>
                <a:gd name="T6" fmla="*/ 53 w 53"/>
                <a:gd name="T7" fmla="*/ 0 h 15"/>
                <a:gd name="T8" fmla="*/ 7 w 53"/>
                <a:gd name="T9" fmla="*/ 0 h 15"/>
                <a:gd name="T10" fmla="*/ 0 w 53"/>
                <a:gd name="T11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15">
                  <a:moveTo>
                    <a:pt x="0" y="8"/>
                  </a:moveTo>
                  <a:cubicBezTo>
                    <a:pt x="0" y="12"/>
                    <a:pt x="3" y="15"/>
                    <a:pt x="7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40" y="9"/>
                    <a:pt x="46" y="4"/>
                    <a:pt x="5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5" name="Freeform 23"/>
            <p:cNvSpPr>
              <a:spLocks noEditPoints="1"/>
            </p:cNvSpPr>
            <p:nvPr/>
          </p:nvSpPr>
          <p:spPr bwMode="auto">
            <a:xfrm>
              <a:off x="7523163" y="1893888"/>
              <a:ext cx="719138" cy="1006475"/>
            </a:xfrm>
            <a:custGeom>
              <a:avLst/>
              <a:gdLst>
                <a:gd name="T0" fmla="*/ 48 w 189"/>
                <a:gd name="T1" fmla="*/ 244 h 266"/>
                <a:gd name="T2" fmla="*/ 22 w 189"/>
                <a:gd name="T3" fmla="*/ 218 h 266"/>
                <a:gd name="T4" fmla="*/ 22 w 189"/>
                <a:gd name="T5" fmla="*/ 80 h 266"/>
                <a:gd name="T6" fmla="*/ 48 w 189"/>
                <a:gd name="T7" fmla="*/ 54 h 266"/>
                <a:gd name="T8" fmla="*/ 57 w 189"/>
                <a:gd name="T9" fmla="*/ 54 h 266"/>
                <a:gd name="T10" fmla="*/ 69 w 189"/>
                <a:gd name="T11" fmla="*/ 63 h 266"/>
                <a:gd name="T12" fmla="*/ 121 w 189"/>
                <a:gd name="T13" fmla="*/ 63 h 266"/>
                <a:gd name="T14" fmla="*/ 133 w 189"/>
                <a:gd name="T15" fmla="*/ 54 h 266"/>
                <a:gd name="T16" fmla="*/ 141 w 189"/>
                <a:gd name="T17" fmla="*/ 54 h 266"/>
                <a:gd name="T18" fmla="*/ 167 w 189"/>
                <a:gd name="T19" fmla="*/ 80 h 266"/>
                <a:gd name="T20" fmla="*/ 167 w 189"/>
                <a:gd name="T21" fmla="*/ 178 h 266"/>
                <a:gd name="T22" fmla="*/ 189 w 189"/>
                <a:gd name="T23" fmla="*/ 184 h 266"/>
                <a:gd name="T24" fmla="*/ 189 w 189"/>
                <a:gd name="T25" fmla="*/ 80 h 266"/>
                <a:gd name="T26" fmla="*/ 141 w 189"/>
                <a:gd name="T27" fmla="*/ 32 h 266"/>
                <a:gd name="T28" fmla="*/ 133 w 189"/>
                <a:gd name="T29" fmla="*/ 32 h 266"/>
                <a:gd name="T30" fmla="*/ 121 w 189"/>
                <a:gd name="T31" fmla="*/ 22 h 266"/>
                <a:gd name="T32" fmla="*/ 117 w 189"/>
                <a:gd name="T33" fmla="*/ 22 h 266"/>
                <a:gd name="T34" fmla="*/ 95 w 189"/>
                <a:gd name="T35" fmla="*/ 0 h 266"/>
                <a:gd name="T36" fmla="*/ 72 w 189"/>
                <a:gd name="T37" fmla="*/ 22 h 266"/>
                <a:gd name="T38" fmla="*/ 69 w 189"/>
                <a:gd name="T39" fmla="*/ 22 h 266"/>
                <a:gd name="T40" fmla="*/ 56 w 189"/>
                <a:gd name="T41" fmla="*/ 32 h 266"/>
                <a:gd name="T42" fmla="*/ 48 w 189"/>
                <a:gd name="T43" fmla="*/ 32 h 266"/>
                <a:gd name="T44" fmla="*/ 0 w 189"/>
                <a:gd name="T45" fmla="*/ 80 h 266"/>
                <a:gd name="T46" fmla="*/ 0 w 189"/>
                <a:gd name="T47" fmla="*/ 218 h 266"/>
                <a:gd name="T48" fmla="*/ 48 w 189"/>
                <a:gd name="T49" fmla="*/ 266 h 266"/>
                <a:gd name="T50" fmla="*/ 107 w 189"/>
                <a:gd name="T51" fmla="*/ 266 h 266"/>
                <a:gd name="T52" fmla="*/ 101 w 189"/>
                <a:gd name="T53" fmla="*/ 244 h 266"/>
                <a:gd name="T54" fmla="*/ 48 w 189"/>
                <a:gd name="T55" fmla="*/ 244 h 266"/>
                <a:gd name="T56" fmla="*/ 95 w 189"/>
                <a:gd name="T57" fmla="*/ 14 h 266"/>
                <a:gd name="T58" fmla="*/ 103 w 189"/>
                <a:gd name="T59" fmla="*/ 22 h 266"/>
                <a:gd name="T60" fmla="*/ 86 w 189"/>
                <a:gd name="T61" fmla="*/ 22 h 266"/>
                <a:gd name="T62" fmla="*/ 95 w 189"/>
                <a:gd name="T63" fmla="*/ 1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9" h="266">
                  <a:moveTo>
                    <a:pt x="48" y="244"/>
                  </a:moveTo>
                  <a:cubicBezTo>
                    <a:pt x="34" y="244"/>
                    <a:pt x="22" y="232"/>
                    <a:pt x="22" y="218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2" y="65"/>
                    <a:pt x="34" y="54"/>
                    <a:pt x="48" y="54"/>
                  </a:cubicBezTo>
                  <a:cubicBezTo>
                    <a:pt x="57" y="54"/>
                    <a:pt x="57" y="54"/>
                    <a:pt x="57" y="54"/>
                  </a:cubicBezTo>
                  <a:cubicBezTo>
                    <a:pt x="58" y="59"/>
                    <a:pt x="63" y="63"/>
                    <a:pt x="69" y="63"/>
                  </a:cubicBezTo>
                  <a:cubicBezTo>
                    <a:pt x="121" y="63"/>
                    <a:pt x="121" y="63"/>
                    <a:pt x="121" y="63"/>
                  </a:cubicBezTo>
                  <a:cubicBezTo>
                    <a:pt x="126" y="63"/>
                    <a:pt x="131" y="59"/>
                    <a:pt x="133" y="54"/>
                  </a:cubicBezTo>
                  <a:cubicBezTo>
                    <a:pt x="141" y="54"/>
                    <a:pt x="141" y="54"/>
                    <a:pt x="141" y="54"/>
                  </a:cubicBezTo>
                  <a:cubicBezTo>
                    <a:pt x="155" y="54"/>
                    <a:pt x="167" y="65"/>
                    <a:pt x="167" y="80"/>
                  </a:cubicBezTo>
                  <a:cubicBezTo>
                    <a:pt x="167" y="178"/>
                    <a:pt x="167" y="178"/>
                    <a:pt x="167" y="178"/>
                  </a:cubicBezTo>
                  <a:cubicBezTo>
                    <a:pt x="175" y="179"/>
                    <a:pt x="182" y="181"/>
                    <a:pt x="189" y="184"/>
                  </a:cubicBezTo>
                  <a:cubicBezTo>
                    <a:pt x="189" y="80"/>
                    <a:pt x="189" y="80"/>
                    <a:pt x="189" y="80"/>
                  </a:cubicBezTo>
                  <a:cubicBezTo>
                    <a:pt x="189" y="53"/>
                    <a:pt x="167" y="32"/>
                    <a:pt x="141" y="32"/>
                  </a:cubicBezTo>
                  <a:cubicBezTo>
                    <a:pt x="133" y="32"/>
                    <a:pt x="133" y="32"/>
                    <a:pt x="133" y="32"/>
                  </a:cubicBezTo>
                  <a:cubicBezTo>
                    <a:pt x="131" y="26"/>
                    <a:pt x="126" y="22"/>
                    <a:pt x="121" y="22"/>
                  </a:cubicBezTo>
                  <a:cubicBezTo>
                    <a:pt x="117" y="22"/>
                    <a:pt x="117" y="22"/>
                    <a:pt x="117" y="22"/>
                  </a:cubicBezTo>
                  <a:cubicBezTo>
                    <a:pt x="117" y="10"/>
                    <a:pt x="107" y="0"/>
                    <a:pt x="95" y="0"/>
                  </a:cubicBezTo>
                  <a:cubicBezTo>
                    <a:pt x="82" y="0"/>
                    <a:pt x="72" y="10"/>
                    <a:pt x="72" y="22"/>
                  </a:cubicBezTo>
                  <a:cubicBezTo>
                    <a:pt x="69" y="22"/>
                    <a:pt x="69" y="22"/>
                    <a:pt x="69" y="22"/>
                  </a:cubicBezTo>
                  <a:cubicBezTo>
                    <a:pt x="63" y="22"/>
                    <a:pt x="58" y="26"/>
                    <a:pt x="56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22" y="32"/>
                    <a:pt x="0" y="53"/>
                    <a:pt x="0" y="80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244"/>
                    <a:pt x="22" y="266"/>
                    <a:pt x="48" y="266"/>
                  </a:cubicBezTo>
                  <a:cubicBezTo>
                    <a:pt x="107" y="266"/>
                    <a:pt x="107" y="266"/>
                    <a:pt x="107" y="266"/>
                  </a:cubicBezTo>
                  <a:cubicBezTo>
                    <a:pt x="104" y="259"/>
                    <a:pt x="102" y="252"/>
                    <a:pt x="101" y="244"/>
                  </a:cubicBezTo>
                  <a:lnTo>
                    <a:pt x="48" y="244"/>
                  </a:lnTo>
                  <a:close/>
                  <a:moveTo>
                    <a:pt x="95" y="14"/>
                  </a:moveTo>
                  <a:cubicBezTo>
                    <a:pt x="99" y="14"/>
                    <a:pt x="103" y="17"/>
                    <a:pt x="103" y="22"/>
                  </a:cubicBezTo>
                  <a:cubicBezTo>
                    <a:pt x="86" y="22"/>
                    <a:pt x="86" y="22"/>
                    <a:pt x="86" y="22"/>
                  </a:cubicBezTo>
                  <a:cubicBezTo>
                    <a:pt x="86" y="17"/>
                    <a:pt x="90" y="14"/>
                    <a:pt x="9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6" name="Freeform 24"/>
            <p:cNvSpPr>
              <a:spLocks noEditPoints="1"/>
            </p:cNvSpPr>
            <p:nvPr/>
          </p:nvSpPr>
          <p:spPr bwMode="auto">
            <a:xfrm>
              <a:off x="7948613" y="2605088"/>
              <a:ext cx="376238" cy="379412"/>
            </a:xfrm>
            <a:custGeom>
              <a:avLst/>
              <a:gdLst>
                <a:gd name="T0" fmla="*/ 49 w 99"/>
                <a:gd name="T1" fmla="*/ 0 h 100"/>
                <a:gd name="T2" fmla="*/ 0 w 99"/>
                <a:gd name="T3" fmla="*/ 50 h 100"/>
                <a:gd name="T4" fmla="*/ 49 w 99"/>
                <a:gd name="T5" fmla="*/ 100 h 100"/>
                <a:gd name="T6" fmla="*/ 99 w 99"/>
                <a:gd name="T7" fmla="*/ 50 h 100"/>
                <a:gd name="T8" fmla="*/ 49 w 99"/>
                <a:gd name="T9" fmla="*/ 0 h 100"/>
                <a:gd name="T10" fmla="*/ 45 w 99"/>
                <a:gd name="T11" fmla="*/ 77 h 100"/>
                <a:gd name="T12" fmla="*/ 37 w 99"/>
                <a:gd name="T13" fmla="*/ 77 h 100"/>
                <a:gd name="T14" fmla="*/ 23 w 99"/>
                <a:gd name="T15" fmla="*/ 49 h 100"/>
                <a:gd name="T16" fmla="*/ 31 w 99"/>
                <a:gd name="T17" fmla="*/ 44 h 100"/>
                <a:gd name="T18" fmla="*/ 39 w 99"/>
                <a:gd name="T19" fmla="*/ 62 h 100"/>
                <a:gd name="T20" fmla="*/ 60 w 99"/>
                <a:gd name="T21" fmla="*/ 23 h 100"/>
                <a:gd name="T22" fmla="*/ 75 w 99"/>
                <a:gd name="T23" fmla="*/ 23 h 100"/>
                <a:gd name="T24" fmla="*/ 45 w 99"/>
                <a:gd name="T25" fmla="*/ 7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00">
                  <a:moveTo>
                    <a:pt x="49" y="0"/>
                  </a:moveTo>
                  <a:cubicBezTo>
                    <a:pt x="22" y="0"/>
                    <a:pt x="0" y="23"/>
                    <a:pt x="0" y="50"/>
                  </a:cubicBezTo>
                  <a:cubicBezTo>
                    <a:pt x="0" y="77"/>
                    <a:pt x="22" y="100"/>
                    <a:pt x="49" y="100"/>
                  </a:cubicBezTo>
                  <a:cubicBezTo>
                    <a:pt x="76" y="100"/>
                    <a:pt x="99" y="77"/>
                    <a:pt x="99" y="50"/>
                  </a:cubicBezTo>
                  <a:cubicBezTo>
                    <a:pt x="99" y="23"/>
                    <a:pt x="76" y="0"/>
                    <a:pt x="49" y="0"/>
                  </a:cubicBezTo>
                  <a:close/>
                  <a:moveTo>
                    <a:pt x="45" y="77"/>
                  </a:moveTo>
                  <a:cubicBezTo>
                    <a:pt x="37" y="77"/>
                    <a:pt x="37" y="77"/>
                    <a:pt x="37" y="77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75" y="23"/>
                    <a:pt x="75" y="23"/>
                    <a:pt x="75" y="23"/>
                  </a:cubicBezTo>
                  <a:lnTo>
                    <a:pt x="45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17" name="Group 64"/>
          <p:cNvGrpSpPr/>
          <p:nvPr/>
        </p:nvGrpSpPr>
        <p:grpSpPr>
          <a:xfrm>
            <a:off x="4896072" y="2188557"/>
            <a:ext cx="324000" cy="324000"/>
            <a:chOff x="6938963" y="1625601"/>
            <a:chExt cx="241300" cy="241300"/>
          </a:xfrm>
          <a:solidFill>
            <a:schemeClr val="bg1"/>
          </a:solidFill>
        </p:grpSpPr>
        <p:sp>
          <p:nvSpPr>
            <p:cNvPr id="118" name="Freeform 114"/>
            <p:cNvSpPr>
              <a:spLocks/>
            </p:cNvSpPr>
            <p:nvPr/>
          </p:nvSpPr>
          <p:spPr bwMode="auto">
            <a:xfrm>
              <a:off x="6999288" y="1701801"/>
              <a:ext cx="180975" cy="165100"/>
            </a:xfrm>
            <a:custGeom>
              <a:avLst/>
              <a:gdLst>
                <a:gd name="T0" fmla="*/ 40 w 48"/>
                <a:gd name="T1" fmla="*/ 0 h 44"/>
                <a:gd name="T2" fmla="*/ 36 w 48"/>
                <a:gd name="T3" fmla="*/ 0 h 44"/>
                <a:gd name="T4" fmla="*/ 36 w 48"/>
                <a:gd name="T5" fmla="*/ 4 h 44"/>
                <a:gd name="T6" fmla="*/ 24 w 48"/>
                <a:gd name="T7" fmla="*/ 16 h 44"/>
                <a:gd name="T8" fmla="*/ 6 w 48"/>
                <a:gd name="T9" fmla="*/ 16 h 44"/>
                <a:gd name="T10" fmla="*/ 0 w 48"/>
                <a:gd name="T11" fmla="*/ 22 h 44"/>
                <a:gd name="T12" fmla="*/ 0 w 48"/>
                <a:gd name="T13" fmla="*/ 24 h 44"/>
                <a:gd name="T14" fmla="*/ 8 w 48"/>
                <a:gd name="T15" fmla="*/ 32 h 44"/>
                <a:gd name="T16" fmla="*/ 28 w 48"/>
                <a:gd name="T17" fmla="*/ 32 h 44"/>
                <a:gd name="T18" fmla="*/ 40 w 48"/>
                <a:gd name="T19" fmla="*/ 44 h 44"/>
                <a:gd name="T20" fmla="*/ 40 w 48"/>
                <a:gd name="T21" fmla="*/ 32 h 44"/>
                <a:gd name="T22" fmla="*/ 48 w 48"/>
                <a:gd name="T23" fmla="*/ 24 h 44"/>
                <a:gd name="T24" fmla="*/ 48 w 48"/>
                <a:gd name="T25" fmla="*/ 8 h 44"/>
                <a:gd name="T26" fmla="*/ 40 w 48"/>
                <a:gd name="T2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44">
                  <a:moveTo>
                    <a:pt x="40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10"/>
                    <a:pt x="30" y="16"/>
                    <a:pt x="24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8"/>
                    <a:pt x="4" y="32"/>
                    <a:pt x="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4" y="32"/>
                    <a:pt x="48" y="28"/>
                    <a:pt x="48" y="24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4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9" name="Freeform 115"/>
            <p:cNvSpPr>
              <a:spLocks/>
            </p:cNvSpPr>
            <p:nvPr/>
          </p:nvSpPr>
          <p:spPr bwMode="auto">
            <a:xfrm>
              <a:off x="6938963" y="1625601"/>
              <a:ext cx="180975" cy="166688"/>
            </a:xfrm>
            <a:custGeom>
              <a:avLst/>
              <a:gdLst>
                <a:gd name="T0" fmla="*/ 20 w 48"/>
                <a:gd name="T1" fmla="*/ 32 h 44"/>
                <a:gd name="T2" fmla="*/ 40 w 48"/>
                <a:gd name="T3" fmla="*/ 32 h 44"/>
                <a:gd name="T4" fmla="*/ 48 w 48"/>
                <a:gd name="T5" fmla="*/ 24 h 44"/>
                <a:gd name="T6" fmla="*/ 48 w 48"/>
                <a:gd name="T7" fmla="*/ 8 h 44"/>
                <a:gd name="T8" fmla="*/ 40 w 48"/>
                <a:gd name="T9" fmla="*/ 0 h 44"/>
                <a:gd name="T10" fmla="*/ 8 w 48"/>
                <a:gd name="T11" fmla="*/ 0 h 44"/>
                <a:gd name="T12" fmla="*/ 0 w 48"/>
                <a:gd name="T13" fmla="*/ 8 h 44"/>
                <a:gd name="T14" fmla="*/ 0 w 48"/>
                <a:gd name="T15" fmla="*/ 24 h 44"/>
                <a:gd name="T16" fmla="*/ 8 w 48"/>
                <a:gd name="T17" fmla="*/ 32 h 44"/>
                <a:gd name="T18" fmla="*/ 8 w 48"/>
                <a:gd name="T19" fmla="*/ 44 h 44"/>
                <a:gd name="T20" fmla="*/ 20 w 48"/>
                <a:gd name="T21" fmla="*/ 3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44">
                  <a:moveTo>
                    <a:pt x="20" y="32"/>
                  </a:moveTo>
                  <a:cubicBezTo>
                    <a:pt x="40" y="32"/>
                    <a:pt x="40" y="32"/>
                    <a:pt x="40" y="32"/>
                  </a:cubicBezTo>
                  <a:cubicBezTo>
                    <a:pt x="44" y="32"/>
                    <a:pt x="48" y="28"/>
                    <a:pt x="48" y="24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4"/>
                    <a:pt x="44" y="0"/>
                    <a:pt x="4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8"/>
                    <a:pt x="4" y="32"/>
                    <a:pt x="8" y="32"/>
                  </a:cubicBezTo>
                  <a:cubicBezTo>
                    <a:pt x="8" y="44"/>
                    <a:pt x="8" y="44"/>
                    <a:pt x="8" y="44"/>
                  </a:cubicBezTo>
                  <a:lnTo>
                    <a:pt x="20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20" name="Group 23"/>
          <p:cNvGrpSpPr/>
          <p:nvPr/>
        </p:nvGrpSpPr>
        <p:grpSpPr>
          <a:xfrm>
            <a:off x="2622377" y="2116861"/>
            <a:ext cx="405371" cy="439321"/>
            <a:chOff x="9028113" y="1541463"/>
            <a:chExt cx="417513" cy="442913"/>
          </a:xfrm>
          <a:solidFill>
            <a:schemeClr val="bg1"/>
          </a:solidFill>
        </p:grpSpPr>
        <p:sp>
          <p:nvSpPr>
            <p:cNvPr id="121" name="Freeform 109"/>
            <p:cNvSpPr>
              <a:spLocks noEditPoints="1"/>
            </p:cNvSpPr>
            <p:nvPr/>
          </p:nvSpPr>
          <p:spPr bwMode="auto">
            <a:xfrm>
              <a:off x="9028113" y="1698626"/>
              <a:ext cx="285750" cy="285750"/>
            </a:xfrm>
            <a:custGeom>
              <a:avLst/>
              <a:gdLst>
                <a:gd name="T0" fmla="*/ 64 w 76"/>
                <a:gd name="T1" fmla="*/ 52 h 76"/>
                <a:gd name="T2" fmla="*/ 66 w 76"/>
                <a:gd name="T3" fmla="*/ 46 h 76"/>
                <a:gd name="T4" fmla="*/ 75 w 76"/>
                <a:gd name="T5" fmla="*/ 43 h 76"/>
                <a:gd name="T6" fmla="*/ 76 w 76"/>
                <a:gd name="T7" fmla="*/ 38 h 76"/>
                <a:gd name="T8" fmla="*/ 75 w 76"/>
                <a:gd name="T9" fmla="*/ 33 h 76"/>
                <a:gd name="T10" fmla="*/ 66 w 76"/>
                <a:gd name="T11" fmla="*/ 30 h 76"/>
                <a:gd name="T12" fmla="*/ 64 w 76"/>
                <a:gd name="T13" fmla="*/ 24 h 76"/>
                <a:gd name="T14" fmla="*/ 68 w 76"/>
                <a:gd name="T15" fmla="*/ 15 h 76"/>
                <a:gd name="T16" fmla="*/ 61 w 76"/>
                <a:gd name="T17" fmla="*/ 8 h 76"/>
                <a:gd name="T18" fmla="*/ 52 w 76"/>
                <a:gd name="T19" fmla="*/ 12 h 76"/>
                <a:gd name="T20" fmla="*/ 46 w 76"/>
                <a:gd name="T21" fmla="*/ 10 h 76"/>
                <a:gd name="T22" fmla="*/ 43 w 76"/>
                <a:gd name="T23" fmla="*/ 0 h 76"/>
                <a:gd name="T24" fmla="*/ 38 w 76"/>
                <a:gd name="T25" fmla="*/ 0 h 76"/>
                <a:gd name="T26" fmla="*/ 33 w 76"/>
                <a:gd name="T27" fmla="*/ 0 h 76"/>
                <a:gd name="T28" fmla="*/ 29 w 76"/>
                <a:gd name="T29" fmla="*/ 10 h 76"/>
                <a:gd name="T30" fmla="*/ 23 w 76"/>
                <a:gd name="T31" fmla="*/ 12 h 76"/>
                <a:gd name="T32" fmla="*/ 14 w 76"/>
                <a:gd name="T33" fmla="*/ 8 h 76"/>
                <a:gd name="T34" fmla="*/ 8 w 76"/>
                <a:gd name="T35" fmla="*/ 15 h 76"/>
                <a:gd name="T36" fmla="*/ 12 w 76"/>
                <a:gd name="T37" fmla="*/ 24 h 76"/>
                <a:gd name="T38" fmla="*/ 9 w 76"/>
                <a:gd name="T39" fmla="*/ 30 h 76"/>
                <a:gd name="T40" fmla="*/ 0 w 76"/>
                <a:gd name="T41" fmla="*/ 33 h 76"/>
                <a:gd name="T42" fmla="*/ 0 w 76"/>
                <a:gd name="T43" fmla="*/ 38 h 76"/>
                <a:gd name="T44" fmla="*/ 0 w 76"/>
                <a:gd name="T45" fmla="*/ 43 h 76"/>
                <a:gd name="T46" fmla="*/ 9 w 76"/>
                <a:gd name="T47" fmla="*/ 46 h 76"/>
                <a:gd name="T48" fmla="*/ 12 w 76"/>
                <a:gd name="T49" fmla="*/ 52 h 76"/>
                <a:gd name="T50" fmla="*/ 8 w 76"/>
                <a:gd name="T51" fmla="*/ 61 h 76"/>
                <a:gd name="T52" fmla="*/ 14 w 76"/>
                <a:gd name="T53" fmla="*/ 68 h 76"/>
                <a:gd name="T54" fmla="*/ 23 w 76"/>
                <a:gd name="T55" fmla="*/ 64 h 76"/>
                <a:gd name="T56" fmla="*/ 29 w 76"/>
                <a:gd name="T57" fmla="*/ 66 h 76"/>
                <a:gd name="T58" fmla="*/ 33 w 76"/>
                <a:gd name="T59" fmla="*/ 76 h 76"/>
                <a:gd name="T60" fmla="*/ 38 w 76"/>
                <a:gd name="T61" fmla="*/ 76 h 76"/>
                <a:gd name="T62" fmla="*/ 43 w 76"/>
                <a:gd name="T63" fmla="*/ 76 h 76"/>
                <a:gd name="T64" fmla="*/ 46 w 76"/>
                <a:gd name="T65" fmla="*/ 66 h 76"/>
                <a:gd name="T66" fmla="*/ 52 w 76"/>
                <a:gd name="T67" fmla="*/ 64 h 76"/>
                <a:gd name="T68" fmla="*/ 61 w 76"/>
                <a:gd name="T69" fmla="*/ 68 h 76"/>
                <a:gd name="T70" fmla="*/ 68 w 76"/>
                <a:gd name="T71" fmla="*/ 61 h 76"/>
                <a:gd name="T72" fmla="*/ 64 w 76"/>
                <a:gd name="T73" fmla="*/ 52 h 76"/>
                <a:gd name="T74" fmla="*/ 38 w 76"/>
                <a:gd name="T75" fmla="*/ 51 h 76"/>
                <a:gd name="T76" fmla="*/ 24 w 76"/>
                <a:gd name="T77" fmla="*/ 38 h 76"/>
                <a:gd name="T78" fmla="*/ 38 w 76"/>
                <a:gd name="T79" fmla="*/ 25 h 76"/>
                <a:gd name="T80" fmla="*/ 51 w 76"/>
                <a:gd name="T81" fmla="*/ 38 h 76"/>
                <a:gd name="T82" fmla="*/ 38 w 76"/>
                <a:gd name="T83" fmla="*/ 5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6" h="76">
                  <a:moveTo>
                    <a:pt x="64" y="52"/>
                  </a:moveTo>
                  <a:cubicBezTo>
                    <a:pt x="65" y="50"/>
                    <a:pt x="65" y="48"/>
                    <a:pt x="66" y="46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76" y="41"/>
                    <a:pt x="76" y="40"/>
                    <a:pt x="76" y="38"/>
                  </a:cubicBezTo>
                  <a:cubicBezTo>
                    <a:pt x="76" y="36"/>
                    <a:pt x="76" y="35"/>
                    <a:pt x="75" y="33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5" y="28"/>
                    <a:pt x="65" y="26"/>
                    <a:pt x="64" y="24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66" y="12"/>
                    <a:pt x="64" y="10"/>
                    <a:pt x="61" y="8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0" y="11"/>
                    <a:pt x="48" y="10"/>
                    <a:pt x="46" y="1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1" y="0"/>
                    <a:pt x="39" y="0"/>
                    <a:pt x="38" y="0"/>
                  </a:cubicBezTo>
                  <a:cubicBezTo>
                    <a:pt x="36" y="0"/>
                    <a:pt x="34" y="0"/>
                    <a:pt x="33" y="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7" y="10"/>
                    <a:pt x="25" y="11"/>
                    <a:pt x="23" y="12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2" y="10"/>
                    <a:pt x="10" y="12"/>
                    <a:pt x="8" y="15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1" y="26"/>
                    <a:pt x="10" y="28"/>
                    <a:pt x="9" y="3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5"/>
                    <a:pt x="0" y="36"/>
                    <a:pt x="0" y="38"/>
                  </a:cubicBezTo>
                  <a:cubicBezTo>
                    <a:pt x="0" y="40"/>
                    <a:pt x="0" y="41"/>
                    <a:pt x="0" y="43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8"/>
                    <a:pt x="11" y="50"/>
                    <a:pt x="12" y="52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10" y="64"/>
                    <a:pt x="12" y="66"/>
                    <a:pt x="14" y="68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5" y="65"/>
                    <a:pt x="27" y="66"/>
                    <a:pt x="29" y="66"/>
                  </a:cubicBezTo>
                  <a:cubicBezTo>
                    <a:pt x="33" y="76"/>
                    <a:pt x="33" y="76"/>
                    <a:pt x="33" y="76"/>
                  </a:cubicBezTo>
                  <a:cubicBezTo>
                    <a:pt x="34" y="76"/>
                    <a:pt x="36" y="76"/>
                    <a:pt x="38" y="76"/>
                  </a:cubicBezTo>
                  <a:cubicBezTo>
                    <a:pt x="39" y="76"/>
                    <a:pt x="41" y="76"/>
                    <a:pt x="43" y="76"/>
                  </a:cubicBezTo>
                  <a:cubicBezTo>
                    <a:pt x="46" y="66"/>
                    <a:pt x="46" y="66"/>
                    <a:pt x="46" y="66"/>
                  </a:cubicBezTo>
                  <a:cubicBezTo>
                    <a:pt x="48" y="66"/>
                    <a:pt x="50" y="65"/>
                    <a:pt x="52" y="64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4" y="66"/>
                    <a:pt x="66" y="64"/>
                    <a:pt x="68" y="61"/>
                  </a:cubicBezTo>
                  <a:lnTo>
                    <a:pt x="64" y="52"/>
                  </a:lnTo>
                  <a:close/>
                  <a:moveTo>
                    <a:pt x="38" y="51"/>
                  </a:moveTo>
                  <a:cubicBezTo>
                    <a:pt x="30" y="51"/>
                    <a:pt x="24" y="45"/>
                    <a:pt x="24" y="38"/>
                  </a:cubicBezTo>
                  <a:cubicBezTo>
                    <a:pt x="24" y="31"/>
                    <a:pt x="30" y="25"/>
                    <a:pt x="38" y="25"/>
                  </a:cubicBezTo>
                  <a:cubicBezTo>
                    <a:pt x="45" y="25"/>
                    <a:pt x="51" y="31"/>
                    <a:pt x="51" y="38"/>
                  </a:cubicBezTo>
                  <a:cubicBezTo>
                    <a:pt x="51" y="45"/>
                    <a:pt x="45" y="51"/>
                    <a:pt x="38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2" name="Freeform 110"/>
            <p:cNvSpPr>
              <a:spLocks noEditPoints="1"/>
            </p:cNvSpPr>
            <p:nvPr/>
          </p:nvSpPr>
          <p:spPr bwMode="auto">
            <a:xfrm>
              <a:off x="9163050" y="1541463"/>
              <a:ext cx="187325" cy="187325"/>
            </a:xfrm>
            <a:custGeom>
              <a:avLst/>
              <a:gdLst>
                <a:gd name="T0" fmla="*/ 2 w 50"/>
                <a:gd name="T1" fmla="*/ 38 h 50"/>
                <a:gd name="T2" fmla="*/ 9 w 50"/>
                <a:gd name="T3" fmla="*/ 38 h 50"/>
                <a:gd name="T4" fmla="*/ 12 w 50"/>
                <a:gd name="T5" fmla="*/ 41 h 50"/>
                <a:gd name="T6" fmla="*/ 12 w 50"/>
                <a:gd name="T7" fmla="*/ 47 h 50"/>
                <a:gd name="T8" fmla="*/ 15 w 50"/>
                <a:gd name="T9" fmla="*/ 49 h 50"/>
                <a:gd name="T10" fmla="*/ 18 w 50"/>
                <a:gd name="T11" fmla="*/ 50 h 50"/>
                <a:gd name="T12" fmla="*/ 22 w 50"/>
                <a:gd name="T13" fmla="*/ 45 h 50"/>
                <a:gd name="T14" fmla="*/ 27 w 50"/>
                <a:gd name="T15" fmla="*/ 45 h 50"/>
                <a:gd name="T16" fmla="*/ 31 w 50"/>
                <a:gd name="T17" fmla="*/ 50 h 50"/>
                <a:gd name="T18" fmla="*/ 37 w 50"/>
                <a:gd name="T19" fmla="*/ 48 h 50"/>
                <a:gd name="T20" fmla="*/ 37 w 50"/>
                <a:gd name="T21" fmla="*/ 41 h 50"/>
                <a:gd name="T22" fmla="*/ 40 w 50"/>
                <a:gd name="T23" fmla="*/ 38 h 50"/>
                <a:gd name="T24" fmla="*/ 47 w 50"/>
                <a:gd name="T25" fmla="*/ 38 h 50"/>
                <a:gd name="T26" fmla="*/ 49 w 50"/>
                <a:gd name="T27" fmla="*/ 36 h 50"/>
                <a:gd name="T28" fmla="*/ 50 w 50"/>
                <a:gd name="T29" fmla="*/ 32 h 50"/>
                <a:gd name="T30" fmla="*/ 45 w 50"/>
                <a:gd name="T31" fmla="*/ 28 h 50"/>
                <a:gd name="T32" fmla="*/ 45 w 50"/>
                <a:gd name="T33" fmla="*/ 23 h 50"/>
                <a:gd name="T34" fmla="*/ 50 w 50"/>
                <a:gd name="T35" fmla="*/ 19 h 50"/>
                <a:gd name="T36" fmla="*/ 48 w 50"/>
                <a:gd name="T37" fmla="*/ 13 h 50"/>
                <a:gd name="T38" fmla="*/ 41 w 50"/>
                <a:gd name="T39" fmla="*/ 13 h 50"/>
                <a:gd name="T40" fmla="*/ 38 w 50"/>
                <a:gd name="T41" fmla="*/ 10 h 50"/>
                <a:gd name="T42" fmla="*/ 38 w 50"/>
                <a:gd name="T43" fmla="*/ 3 h 50"/>
                <a:gd name="T44" fmla="*/ 35 w 50"/>
                <a:gd name="T45" fmla="*/ 2 h 50"/>
                <a:gd name="T46" fmla="*/ 32 w 50"/>
                <a:gd name="T47" fmla="*/ 0 h 50"/>
                <a:gd name="T48" fmla="*/ 28 w 50"/>
                <a:gd name="T49" fmla="*/ 5 h 50"/>
                <a:gd name="T50" fmla="*/ 23 w 50"/>
                <a:gd name="T51" fmla="*/ 5 h 50"/>
                <a:gd name="T52" fmla="*/ 19 w 50"/>
                <a:gd name="T53" fmla="*/ 0 h 50"/>
                <a:gd name="T54" fmla="*/ 12 w 50"/>
                <a:gd name="T55" fmla="*/ 3 h 50"/>
                <a:gd name="T56" fmla="*/ 13 w 50"/>
                <a:gd name="T57" fmla="*/ 9 h 50"/>
                <a:gd name="T58" fmla="*/ 10 w 50"/>
                <a:gd name="T59" fmla="*/ 12 h 50"/>
                <a:gd name="T60" fmla="*/ 3 w 50"/>
                <a:gd name="T61" fmla="*/ 12 h 50"/>
                <a:gd name="T62" fmla="*/ 1 w 50"/>
                <a:gd name="T63" fmla="*/ 15 h 50"/>
                <a:gd name="T64" fmla="*/ 0 w 50"/>
                <a:gd name="T65" fmla="*/ 18 h 50"/>
                <a:gd name="T66" fmla="*/ 5 w 50"/>
                <a:gd name="T67" fmla="*/ 23 h 50"/>
                <a:gd name="T68" fmla="*/ 5 w 50"/>
                <a:gd name="T69" fmla="*/ 27 h 50"/>
                <a:gd name="T70" fmla="*/ 0 w 50"/>
                <a:gd name="T71" fmla="*/ 32 h 50"/>
                <a:gd name="T72" fmla="*/ 2 w 50"/>
                <a:gd name="T73" fmla="*/ 38 h 50"/>
                <a:gd name="T74" fmla="*/ 17 w 50"/>
                <a:gd name="T75" fmla="*/ 22 h 50"/>
                <a:gd name="T76" fmla="*/ 29 w 50"/>
                <a:gd name="T77" fmla="*/ 17 h 50"/>
                <a:gd name="T78" fmla="*/ 33 w 50"/>
                <a:gd name="T79" fmla="*/ 29 h 50"/>
                <a:gd name="T80" fmla="*/ 21 w 50"/>
                <a:gd name="T81" fmla="*/ 34 h 50"/>
                <a:gd name="T82" fmla="*/ 17 w 50"/>
                <a:gd name="T83" fmla="*/ 2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0" h="50">
                  <a:moveTo>
                    <a:pt x="2" y="38"/>
                  </a:moveTo>
                  <a:cubicBezTo>
                    <a:pt x="9" y="38"/>
                    <a:pt x="9" y="38"/>
                    <a:pt x="9" y="38"/>
                  </a:cubicBezTo>
                  <a:cubicBezTo>
                    <a:pt x="10" y="39"/>
                    <a:pt x="11" y="40"/>
                    <a:pt x="12" y="41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3" y="48"/>
                    <a:pt x="14" y="49"/>
                    <a:pt x="15" y="49"/>
                  </a:cubicBezTo>
                  <a:cubicBezTo>
                    <a:pt x="16" y="49"/>
                    <a:pt x="17" y="50"/>
                    <a:pt x="18" y="50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4" y="45"/>
                    <a:pt x="25" y="45"/>
                    <a:pt x="27" y="45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3" y="50"/>
                    <a:pt x="36" y="49"/>
                    <a:pt x="37" y="48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8" y="40"/>
                    <a:pt x="39" y="39"/>
                    <a:pt x="40" y="38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8" y="38"/>
                    <a:pt x="48" y="37"/>
                    <a:pt x="49" y="36"/>
                  </a:cubicBezTo>
                  <a:cubicBezTo>
                    <a:pt x="49" y="35"/>
                    <a:pt x="49" y="33"/>
                    <a:pt x="50" y="32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6"/>
                    <a:pt x="45" y="25"/>
                    <a:pt x="45" y="23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49" y="17"/>
                    <a:pt x="49" y="15"/>
                    <a:pt x="48" y="1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0" y="12"/>
                    <a:pt x="39" y="11"/>
                    <a:pt x="38" y="10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7" y="2"/>
                    <a:pt x="36" y="2"/>
                    <a:pt x="35" y="2"/>
                  </a:cubicBezTo>
                  <a:cubicBezTo>
                    <a:pt x="34" y="1"/>
                    <a:pt x="33" y="1"/>
                    <a:pt x="32" y="0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6" y="5"/>
                    <a:pt x="25" y="5"/>
                    <a:pt x="23" y="5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6" y="1"/>
                    <a:pt x="14" y="2"/>
                    <a:pt x="12" y="3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10"/>
                    <a:pt x="10" y="11"/>
                    <a:pt x="10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3"/>
                    <a:pt x="2" y="14"/>
                    <a:pt x="1" y="15"/>
                  </a:cubicBezTo>
                  <a:cubicBezTo>
                    <a:pt x="1" y="16"/>
                    <a:pt x="0" y="17"/>
                    <a:pt x="0" y="18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4"/>
                    <a:pt x="5" y="26"/>
                    <a:pt x="5" y="2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1" y="36"/>
                    <a:pt x="2" y="38"/>
                  </a:cubicBezTo>
                  <a:close/>
                  <a:moveTo>
                    <a:pt x="17" y="22"/>
                  </a:moveTo>
                  <a:cubicBezTo>
                    <a:pt x="19" y="17"/>
                    <a:pt x="24" y="15"/>
                    <a:pt x="29" y="17"/>
                  </a:cubicBezTo>
                  <a:cubicBezTo>
                    <a:pt x="33" y="19"/>
                    <a:pt x="35" y="24"/>
                    <a:pt x="33" y="29"/>
                  </a:cubicBezTo>
                  <a:cubicBezTo>
                    <a:pt x="31" y="33"/>
                    <a:pt x="26" y="36"/>
                    <a:pt x="21" y="34"/>
                  </a:cubicBezTo>
                  <a:cubicBezTo>
                    <a:pt x="17" y="32"/>
                    <a:pt x="15" y="26"/>
                    <a:pt x="17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3" name="Freeform 111"/>
            <p:cNvSpPr>
              <a:spLocks noEditPoints="1"/>
            </p:cNvSpPr>
            <p:nvPr/>
          </p:nvSpPr>
          <p:spPr bwMode="auto">
            <a:xfrm>
              <a:off x="9294813" y="1673226"/>
              <a:ext cx="150813" cy="153988"/>
            </a:xfrm>
            <a:custGeom>
              <a:avLst/>
              <a:gdLst>
                <a:gd name="T0" fmla="*/ 35 w 40"/>
                <a:gd name="T1" fmla="*/ 25 h 41"/>
                <a:gd name="T2" fmla="*/ 40 w 40"/>
                <a:gd name="T3" fmla="*/ 23 h 41"/>
                <a:gd name="T4" fmla="*/ 40 w 40"/>
                <a:gd name="T5" fmla="*/ 20 h 41"/>
                <a:gd name="T6" fmla="*/ 40 w 40"/>
                <a:gd name="T7" fmla="*/ 18 h 41"/>
                <a:gd name="T8" fmla="*/ 35 w 40"/>
                <a:gd name="T9" fmla="*/ 16 h 41"/>
                <a:gd name="T10" fmla="*/ 34 w 40"/>
                <a:gd name="T11" fmla="*/ 13 h 41"/>
                <a:gd name="T12" fmla="*/ 36 w 40"/>
                <a:gd name="T13" fmla="*/ 8 h 41"/>
                <a:gd name="T14" fmla="*/ 32 w 40"/>
                <a:gd name="T15" fmla="*/ 4 h 41"/>
                <a:gd name="T16" fmla="*/ 27 w 40"/>
                <a:gd name="T17" fmla="*/ 7 h 41"/>
                <a:gd name="T18" fmla="*/ 24 w 40"/>
                <a:gd name="T19" fmla="*/ 6 h 41"/>
                <a:gd name="T20" fmla="*/ 22 w 40"/>
                <a:gd name="T21" fmla="*/ 1 h 41"/>
                <a:gd name="T22" fmla="*/ 20 w 40"/>
                <a:gd name="T23" fmla="*/ 1 h 41"/>
                <a:gd name="T24" fmla="*/ 17 w 40"/>
                <a:gd name="T25" fmla="*/ 1 h 41"/>
                <a:gd name="T26" fmla="*/ 16 w 40"/>
                <a:gd name="T27" fmla="*/ 6 h 41"/>
                <a:gd name="T28" fmla="*/ 12 w 40"/>
                <a:gd name="T29" fmla="*/ 7 h 41"/>
                <a:gd name="T30" fmla="*/ 8 w 40"/>
                <a:gd name="T31" fmla="*/ 5 h 41"/>
                <a:gd name="T32" fmla="*/ 4 w 40"/>
                <a:gd name="T33" fmla="*/ 9 h 41"/>
                <a:gd name="T34" fmla="*/ 6 w 40"/>
                <a:gd name="T35" fmla="*/ 13 h 41"/>
                <a:gd name="T36" fmla="*/ 5 w 40"/>
                <a:gd name="T37" fmla="*/ 17 h 41"/>
                <a:gd name="T38" fmla="*/ 0 w 40"/>
                <a:gd name="T39" fmla="*/ 19 h 41"/>
                <a:gd name="T40" fmla="*/ 0 w 40"/>
                <a:gd name="T41" fmla="*/ 21 h 41"/>
                <a:gd name="T42" fmla="*/ 0 w 40"/>
                <a:gd name="T43" fmla="*/ 24 h 41"/>
                <a:gd name="T44" fmla="*/ 5 w 40"/>
                <a:gd name="T45" fmla="*/ 25 h 41"/>
                <a:gd name="T46" fmla="*/ 7 w 40"/>
                <a:gd name="T47" fmla="*/ 29 h 41"/>
                <a:gd name="T48" fmla="*/ 4 w 40"/>
                <a:gd name="T49" fmla="*/ 33 h 41"/>
                <a:gd name="T50" fmla="*/ 8 w 40"/>
                <a:gd name="T51" fmla="*/ 37 h 41"/>
                <a:gd name="T52" fmla="*/ 13 w 40"/>
                <a:gd name="T53" fmla="*/ 35 h 41"/>
                <a:gd name="T54" fmla="*/ 16 w 40"/>
                <a:gd name="T55" fmla="*/ 36 h 41"/>
                <a:gd name="T56" fmla="*/ 18 w 40"/>
                <a:gd name="T57" fmla="*/ 41 h 41"/>
                <a:gd name="T58" fmla="*/ 21 w 40"/>
                <a:gd name="T59" fmla="*/ 41 h 41"/>
                <a:gd name="T60" fmla="*/ 23 w 40"/>
                <a:gd name="T61" fmla="*/ 41 h 41"/>
                <a:gd name="T62" fmla="*/ 25 w 40"/>
                <a:gd name="T63" fmla="*/ 36 h 41"/>
                <a:gd name="T64" fmla="*/ 28 w 40"/>
                <a:gd name="T65" fmla="*/ 34 h 41"/>
                <a:gd name="T66" fmla="*/ 33 w 40"/>
                <a:gd name="T67" fmla="*/ 36 h 41"/>
                <a:gd name="T68" fmla="*/ 36 w 40"/>
                <a:gd name="T69" fmla="*/ 33 h 41"/>
                <a:gd name="T70" fmla="*/ 34 w 40"/>
                <a:gd name="T71" fmla="*/ 28 h 41"/>
                <a:gd name="T72" fmla="*/ 35 w 40"/>
                <a:gd name="T73" fmla="*/ 25 h 41"/>
                <a:gd name="T74" fmla="*/ 20 w 40"/>
                <a:gd name="T75" fmla="*/ 28 h 41"/>
                <a:gd name="T76" fmla="*/ 13 w 40"/>
                <a:gd name="T77" fmla="*/ 21 h 41"/>
                <a:gd name="T78" fmla="*/ 20 w 40"/>
                <a:gd name="T79" fmla="*/ 14 h 41"/>
                <a:gd name="T80" fmla="*/ 27 w 40"/>
                <a:gd name="T81" fmla="*/ 21 h 41"/>
                <a:gd name="T82" fmla="*/ 20 w 40"/>
                <a:gd name="T83" fmla="*/ 2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0" h="41">
                  <a:moveTo>
                    <a:pt x="35" y="25"/>
                  </a:moveTo>
                  <a:cubicBezTo>
                    <a:pt x="40" y="23"/>
                    <a:pt x="40" y="23"/>
                    <a:pt x="40" y="23"/>
                  </a:cubicBezTo>
                  <a:cubicBezTo>
                    <a:pt x="40" y="22"/>
                    <a:pt x="40" y="21"/>
                    <a:pt x="40" y="20"/>
                  </a:cubicBezTo>
                  <a:cubicBezTo>
                    <a:pt x="40" y="19"/>
                    <a:pt x="40" y="19"/>
                    <a:pt x="40" y="18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5"/>
                    <a:pt x="34" y="14"/>
                    <a:pt x="34" y="13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5" y="7"/>
                    <a:pt x="34" y="5"/>
                    <a:pt x="32" y="4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6" y="6"/>
                    <a:pt x="25" y="6"/>
                    <a:pt x="24" y="6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1"/>
                    <a:pt x="21" y="0"/>
                    <a:pt x="20" y="1"/>
                  </a:cubicBezTo>
                  <a:cubicBezTo>
                    <a:pt x="19" y="1"/>
                    <a:pt x="18" y="1"/>
                    <a:pt x="17" y="1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4" y="6"/>
                    <a:pt x="13" y="7"/>
                    <a:pt x="12" y="7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6" y="6"/>
                    <a:pt x="5" y="7"/>
                    <a:pt x="4" y="9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5" y="16"/>
                    <a:pt x="5" y="17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20"/>
                    <a:pt x="0" y="21"/>
                  </a:cubicBezTo>
                  <a:cubicBezTo>
                    <a:pt x="0" y="22"/>
                    <a:pt x="0" y="23"/>
                    <a:pt x="0" y="24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6" y="26"/>
                    <a:pt x="6" y="28"/>
                    <a:pt x="7" y="29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6" y="35"/>
                    <a:pt x="7" y="36"/>
                    <a:pt x="8" y="37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4" y="35"/>
                    <a:pt x="15" y="35"/>
                    <a:pt x="16" y="36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9" y="41"/>
                    <a:pt x="20" y="41"/>
                    <a:pt x="21" y="41"/>
                  </a:cubicBezTo>
                  <a:cubicBezTo>
                    <a:pt x="21" y="41"/>
                    <a:pt x="22" y="41"/>
                    <a:pt x="23" y="41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6" y="35"/>
                    <a:pt x="27" y="35"/>
                    <a:pt x="28" y="34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4" y="35"/>
                    <a:pt x="35" y="34"/>
                    <a:pt x="36" y="33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5" y="27"/>
                    <a:pt x="35" y="26"/>
                    <a:pt x="35" y="25"/>
                  </a:cubicBezTo>
                  <a:close/>
                  <a:moveTo>
                    <a:pt x="20" y="28"/>
                  </a:moveTo>
                  <a:cubicBezTo>
                    <a:pt x="16" y="28"/>
                    <a:pt x="13" y="25"/>
                    <a:pt x="13" y="21"/>
                  </a:cubicBezTo>
                  <a:cubicBezTo>
                    <a:pt x="13" y="17"/>
                    <a:pt x="16" y="14"/>
                    <a:pt x="20" y="14"/>
                  </a:cubicBezTo>
                  <a:cubicBezTo>
                    <a:pt x="24" y="14"/>
                    <a:pt x="27" y="17"/>
                    <a:pt x="27" y="21"/>
                  </a:cubicBezTo>
                  <a:cubicBezTo>
                    <a:pt x="27" y="24"/>
                    <a:pt x="24" y="28"/>
                    <a:pt x="2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24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934575" y="4767263"/>
            <a:ext cx="2133600" cy="273844"/>
          </a:xfrm>
        </p:spPr>
        <p:txBody>
          <a:bodyPr/>
          <a:lstStyle/>
          <a:p>
            <a:fld id="{9D12176B-F51C-7F4B-8C1F-C9FEDCFF62D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30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67" tIns="68567" rIns="68567" bIns="68567" anchor="ctr" anchorCtr="0">
            <a:noAutofit/>
          </a:bodyPr>
          <a:lstStyle/>
          <a:p>
            <a:r>
              <a:rPr lang="fr" dirty="0" smtClean="0"/>
              <a:t>Nos critères d’eligibilité</a:t>
            </a:r>
            <a:endParaRPr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2176B-F51C-7F4B-8C1F-C9FEDCFF62D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4" name="Straight Connector 109"/>
          <p:cNvCxnSpPr/>
          <p:nvPr/>
        </p:nvCxnSpPr>
        <p:spPr>
          <a:xfrm>
            <a:off x="2987824" y="1563974"/>
            <a:ext cx="0" cy="3024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10"/>
          <p:cNvCxnSpPr/>
          <p:nvPr/>
        </p:nvCxnSpPr>
        <p:spPr>
          <a:xfrm>
            <a:off x="6191434" y="1547810"/>
            <a:ext cx="0" cy="3024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11"/>
          <p:cNvSpPr txBox="1"/>
          <p:nvPr/>
        </p:nvSpPr>
        <p:spPr>
          <a:xfrm>
            <a:off x="505124" y="2651102"/>
            <a:ext cx="18303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+mj-lt"/>
              </a:rPr>
              <a:t>1</a:t>
            </a:r>
            <a:endParaRPr lang="en-US" sz="1600" b="1" dirty="0">
              <a:latin typeface="+mj-lt"/>
            </a:endParaRPr>
          </a:p>
        </p:txBody>
      </p:sp>
      <p:sp>
        <p:nvSpPr>
          <p:cNvPr id="17" name="Content Placeholder 19"/>
          <p:cNvSpPr txBox="1">
            <a:spLocks/>
          </p:cNvSpPr>
          <p:nvPr/>
        </p:nvSpPr>
        <p:spPr>
          <a:xfrm>
            <a:off x="221173" y="2858939"/>
            <a:ext cx="2550627" cy="16570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1200" dirty="0">
                <a:solidFill>
                  <a:schemeClr val="tx2"/>
                </a:solidFill>
              </a:rPr>
              <a:t>Etre une société de droit marocain, quelque soit le statut juridique (Auto-Entrepreneur - SARL - SA - GIE)</a:t>
            </a:r>
          </a:p>
        </p:txBody>
      </p:sp>
      <p:sp>
        <p:nvSpPr>
          <p:cNvPr id="18" name="TextBox 114"/>
          <p:cNvSpPr txBox="1"/>
          <p:nvPr/>
        </p:nvSpPr>
        <p:spPr>
          <a:xfrm>
            <a:off x="3604951" y="2651102"/>
            <a:ext cx="1982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+mj-lt"/>
              </a:rPr>
              <a:t>2</a:t>
            </a:r>
            <a:endParaRPr lang="en-US" sz="1600" b="1" dirty="0">
              <a:latin typeface="+mj-lt"/>
            </a:endParaRPr>
          </a:p>
        </p:txBody>
      </p:sp>
      <p:sp>
        <p:nvSpPr>
          <p:cNvPr id="19" name="Content Placeholder 19"/>
          <p:cNvSpPr txBox="1">
            <a:spLocks/>
          </p:cNvSpPr>
          <p:nvPr/>
        </p:nvSpPr>
        <p:spPr>
          <a:xfrm>
            <a:off x="3275856" y="2858939"/>
            <a:ext cx="2664295" cy="16570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1200" dirty="0">
                <a:solidFill>
                  <a:schemeClr val="tx2"/>
                </a:solidFill>
              </a:rPr>
              <a:t>Disposer d'une force de proposition digitale à forte valeur ajoutée tangible sur l'un des domaines d'applications suivants : </a:t>
            </a:r>
            <a:r>
              <a:rPr lang="fr-FR" sz="1200" b="1" dirty="0" err="1">
                <a:solidFill>
                  <a:schemeClr val="tx2"/>
                </a:solidFill>
              </a:rPr>
              <a:t>GreenTech</a:t>
            </a:r>
            <a:r>
              <a:rPr lang="fr-FR" sz="1200" b="1" dirty="0">
                <a:solidFill>
                  <a:schemeClr val="tx2"/>
                </a:solidFill>
              </a:rPr>
              <a:t>, </a:t>
            </a:r>
            <a:r>
              <a:rPr lang="fr-FR" sz="1200" b="1" dirty="0" err="1">
                <a:solidFill>
                  <a:schemeClr val="tx2"/>
                </a:solidFill>
              </a:rPr>
              <a:t>HealtTech</a:t>
            </a:r>
            <a:r>
              <a:rPr lang="fr-FR" sz="1200" b="1" dirty="0">
                <a:solidFill>
                  <a:schemeClr val="tx2"/>
                </a:solidFill>
              </a:rPr>
              <a:t>, </a:t>
            </a:r>
            <a:r>
              <a:rPr lang="fr-FR" sz="1200" b="1" dirty="0" err="1">
                <a:solidFill>
                  <a:schemeClr val="tx2"/>
                </a:solidFill>
              </a:rPr>
              <a:t>EdTech</a:t>
            </a:r>
            <a:r>
              <a:rPr lang="fr-FR" sz="1200" b="1" dirty="0">
                <a:solidFill>
                  <a:schemeClr val="tx2"/>
                </a:solidFill>
              </a:rPr>
              <a:t>, </a:t>
            </a:r>
            <a:r>
              <a:rPr lang="fr-FR" sz="1200" b="1" dirty="0" err="1" smtClean="0">
                <a:solidFill>
                  <a:schemeClr val="tx2"/>
                </a:solidFill>
              </a:rPr>
              <a:t>TransporTech</a:t>
            </a:r>
            <a:r>
              <a:rPr lang="fr-FR" sz="1200" b="1" dirty="0" smtClean="0">
                <a:solidFill>
                  <a:schemeClr val="tx2"/>
                </a:solidFill>
              </a:rPr>
              <a:t> </a:t>
            </a:r>
            <a:r>
              <a:rPr lang="fr-FR" sz="1200" dirty="0" smtClean="0">
                <a:solidFill>
                  <a:schemeClr val="tx2"/>
                </a:solidFill>
              </a:rPr>
              <a:t>ou </a:t>
            </a:r>
            <a:r>
              <a:rPr lang="fr-FR" sz="1200" dirty="0">
                <a:solidFill>
                  <a:schemeClr val="tx2"/>
                </a:solidFill>
              </a:rPr>
              <a:t>en particulier dans la </a:t>
            </a:r>
            <a:r>
              <a:rPr lang="fr-FR" sz="1200" b="1" dirty="0">
                <a:solidFill>
                  <a:schemeClr val="tx2"/>
                </a:solidFill>
              </a:rPr>
              <a:t>technologie IA </a:t>
            </a:r>
            <a:r>
              <a:rPr lang="fr-FR" sz="1200" dirty="0">
                <a:solidFill>
                  <a:schemeClr val="tx2"/>
                </a:solidFill>
              </a:rPr>
              <a:t>(Intelligence Artificielle)</a:t>
            </a:r>
          </a:p>
        </p:txBody>
      </p:sp>
      <p:sp>
        <p:nvSpPr>
          <p:cNvPr id="20" name="TextBox 117"/>
          <p:cNvSpPr txBox="1"/>
          <p:nvPr/>
        </p:nvSpPr>
        <p:spPr>
          <a:xfrm>
            <a:off x="6812912" y="2651102"/>
            <a:ext cx="18303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+mj-lt"/>
              </a:rPr>
              <a:t>3</a:t>
            </a:r>
            <a:endParaRPr lang="en-US" sz="1600" b="1" dirty="0">
              <a:latin typeface="+mj-lt"/>
            </a:endParaRPr>
          </a:p>
        </p:txBody>
      </p:sp>
      <p:sp>
        <p:nvSpPr>
          <p:cNvPr id="21" name="Content Placeholder 19"/>
          <p:cNvSpPr txBox="1">
            <a:spLocks/>
          </p:cNvSpPr>
          <p:nvPr/>
        </p:nvSpPr>
        <p:spPr>
          <a:xfrm>
            <a:off x="6528961" y="2858939"/>
            <a:ext cx="2398257" cy="16570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1200" dirty="0">
                <a:solidFill>
                  <a:schemeClr val="tx2"/>
                </a:solidFill>
              </a:rPr>
              <a:t>Maitriser la langue anglaise à l'écrit comme à l'oral (principale langue </a:t>
            </a:r>
            <a:r>
              <a:rPr lang="fr-FR" sz="1200" dirty="0" smtClean="0">
                <a:solidFill>
                  <a:schemeClr val="tx2"/>
                </a:solidFill>
              </a:rPr>
              <a:t>utilisée lors </a:t>
            </a:r>
            <a:r>
              <a:rPr lang="fr-FR" sz="1200" dirty="0">
                <a:solidFill>
                  <a:schemeClr val="tx2"/>
                </a:solidFill>
              </a:rPr>
              <a:t>du salon)</a:t>
            </a:r>
          </a:p>
        </p:txBody>
      </p:sp>
      <p:pic>
        <p:nvPicPr>
          <p:cNvPr id="3074" name="Picture 2" descr="Image associé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02" y="1456129"/>
            <a:ext cx="1599418" cy="104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ésultat de recherche d'images pour &quot;logo intelligence artificielle&quot;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4" t="6265" r="29818" b="41675"/>
          <a:stretch/>
        </p:blipFill>
        <p:spPr bwMode="auto">
          <a:xfrm>
            <a:off x="3843341" y="1331494"/>
            <a:ext cx="1505728" cy="132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associée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812" y="1341341"/>
            <a:ext cx="1319612" cy="131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30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67" tIns="68567" rIns="68567" bIns="68567" anchor="ctr" anchorCtr="0">
            <a:noAutofit/>
          </a:bodyPr>
          <a:lstStyle/>
          <a:p>
            <a:pPr marL="800096" lvl="1" indent="-285750">
              <a:buSzPct val="100000"/>
              <a:buFont typeface="Arial" panose="020B0604020202020204" pitchFamily="34" charset="0"/>
              <a:buChar char="•"/>
            </a:pPr>
            <a:r>
              <a:rPr lang="fr-FR" dirty="0" smtClean="0"/>
              <a:t>N’hésitez </a:t>
            </a:r>
            <a:r>
              <a:rPr lang="fr-FR" dirty="0"/>
              <a:t>pas à ajouter des annexes </a:t>
            </a:r>
            <a:r>
              <a:rPr lang="fr-FR" dirty="0" smtClean="0"/>
              <a:t>/ PJ </a:t>
            </a:r>
            <a:r>
              <a:rPr lang="fr-FR" dirty="0"/>
              <a:t>à ce document pour étoffer votre candidature </a:t>
            </a:r>
            <a:r>
              <a:rPr lang="fr-FR" dirty="0" smtClean="0"/>
              <a:t>(présentation technique, brevet, publication…)</a:t>
            </a:r>
            <a:endParaRPr lang="fr-FR" dirty="0"/>
          </a:p>
          <a:p>
            <a:pPr marL="171446" indent="0">
              <a:buSzPct val="100000"/>
              <a:buNone/>
            </a:pPr>
            <a:endParaRPr lang="fr-FR" b="1" dirty="0" smtClean="0">
              <a:solidFill>
                <a:srgbClr val="0070C0"/>
              </a:solidFill>
            </a:endParaRPr>
          </a:p>
          <a:p>
            <a:pPr marL="800096" lvl="1" indent="-285750">
              <a:buSzPct val="100000"/>
              <a:buFont typeface="Arial" panose="020B0604020202020204" pitchFamily="34" charset="0"/>
              <a:buChar char="•"/>
            </a:pPr>
            <a:r>
              <a:rPr lang="fr-FR" dirty="0" smtClean="0"/>
              <a:t>Les éléments ci-après sont à intégrer dans votre présentation. Vous pouvez modifier les titres / leur ordre si cela vous semble plus percutant</a:t>
            </a:r>
          </a:p>
          <a:p>
            <a:pPr marL="800096" lvl="1" indent="-285750">
              <a:buSzPct val="100000"/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800096" lvl="1" indent="-285750">
              <a:buSzPct val="100000"/>
              <a:buFont typeface="Arial" panose="020B0604020202020204" pitchFamily="34" charset="0"/>
              <a:buChar char="•"/>
            </a:pPr>
            <a:r>
              <a:rPr lang="fr-FR" dirty="0" smtClean="0"/>
              <a:t>Restez concis dans </a:t>
            </a:r>
            <a:r>
              <a:rPr lang="fr-FR" dirty="0"/>
              <a:t>vos slides, </a:t>
            </a:r>
            <a:r>
              <a:rPr lang="fr-FR" dirty="0" smtClean="0"/>
              <a:t>ne les surchargez pas </a:t>
            </a:r>
            <a:r>
              <a:rPr lang="fr-FR" smtClean="0"/>
              <a:t>! </a:t>
            </a:r>
            <a:r>
              <a:rPr lang="fr-FR" dirty="0" smtClean="0"/>
              <a:t>	</a:t>
            </a:r>
            <a:endParaRPr lang="fr-FR" dirty="0"/>
          </a:p>
          <a:p>
            <a:pPr marL="514346" lvl="1" indent="0">
              <a:buSzPct val="100000"/>
              <a:buNone/>
            </a:pPr>
            <a:endParaRPr lang="fr-FR" dirty="0"/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67" tIns="68567" rIns="68567" bIns="68567" anchor="ctr" anchorCtr="0">
            <a:noAutofit/>
          </a:bodyPr>
          <a:lstStyle/>
          <a:p>
            <a:r>
              <a:rPr lang="fr" dirty="0" smtClean="0"/>
              <a:t>Quelques conseils</a:t>
            </a:r>
            <a:endParaRPr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2176B-F51C-7F4B-8C1F-C9FEDCFF62D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1600" y="4011910"/>
            <a:ext cx="7632848" cy="7200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Dossier à compléter et à renvoyer avant le </a:t>
            </a:r>
            <a:r>
              <a:rPr lang="fr-FR" sz="1600" dirty="0" smtClean="0">
                <a:solidFill>
                  <a:schemeClr val="tx1"/>
                </a:solidFill>
              </a:rPr>
              <a:t>27 </a:t>
            </a:r>
            <a:r>
              <a:rPr lang="fr-FR" sz="1600" dirty="0" smtClean="0">
                <a:solidFill>
                  <a:schemeClr val="tx1"/>
                </a:solidFill>
              </a:rPr>
              <a:t>mars </a:t>
            </a:r>
            <a:r>
              <a:rPr lang="fr-FR" sz="1600" dirty="0">
                <a:solidFill>
                  <a:schemeClr val="tx1"/>
                </a:solidFill>
              </a:rPr>
              <a:t>2019 </a:t>
            </a:r>
            <a:r>
              <a:rPr lang="fr-FR" sz="1600" dirty="0" smtClean="0">
                <a:solidFill>
                  <a:schemeClr val="tx1"/>
                </a:solidFill>
              </a:rPr>
              <a:t>à </a:t>
            </a:r>
            <a:r>
              <a:rPr lang="fr-FR" sz="1600" u="sng" dirty="0" smtClean="0">
                <a:hlinkClick r:id="rId3"/>
              </a:rPr>
              <a:t>events@add.gov.ma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54830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>
          <a:xfrm>
            <a:off x="251520" y="1923678"/>
            <a:ext cx="8470999" cy="2880320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01. Deux </a:t>
            </a:r>
            <a:r>
              <a:rPr lang="fr-F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slides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maximum</a:t>
            </a:r>
          </a:p>
          <a:p>
            <a:pPr lvl="1"/>
            <a:r>
              <a:rPr lang="fr-FR" b="1" dirty="0"/>
              <a:t>IDENTITE DE LA STARTUP TECH</a:t>
            </a:r>
          </a:p>
          <a:p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02. </a:t>
            </a:r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Quatre </a:t>
            </a:r>
            <a:r>
              <a:rPr lang="fr-FR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slides</a:t>
            </a:r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maximum</a:t>
            </a:r>
            <a:endParaRPr lang="fr-FR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fr-FR" b="1" dirty="0"/>
              <a:t>OFFRE DE LA STARTUP </a:t>
            </a:r>
            <a:r>
              <a:rPr lang="fr-FR" b="1" dirty="0" smtClean="0"/>
              <a:t>TECH</a:t>
            </a:r>
            <a:endParaRPr lang="fr-FR" sz="1000" b="1" dirty="0" smtClean="0"/>
          </a:p>
          <a:p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03</a:t>
            </a:r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Quatre </a:t>
            </a:r>
            <a:r>
              <a:rPr lang="fr-F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slides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maximum</a:t>
            </a:r>
            <a:endParaRPr lang="fr-FR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fr-FR" b="1" dirty="0" smtClean="0"/>
              <a:t>SA STRATEGIE DE DEVELOPPEMENT</a:t>
            </a:r>
            <a:endParaRPr lang="fr-FR" sz="1000" b="1" dirty="0" smtClean="0"/>
          </a:p>
          <a:p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04. Une </a:t>
            </a:r>
            <a:r>
              <a:rPr lang="fr-F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slide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maximum</a:t>
            </a:r>
          </a:p>
          <a:p>
            <a:pPr lvl="1"/>
            <a:r>
              <a:rPr lang="fr-FR" b="1" dirty="0" smtClean="0"/>
              <a:t>SES MOTIVATIONS</a:t>
            </a:r>
            <a:endParaRPr lang="fr-FR" sz="1050" b="1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Format du dossier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419418" y="1444699"/>
            <a:ext cx="845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Votre dossier devra comporter 4 parties essentielles pour faciliter l’analyse en comité de sélection : 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414671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Liste des pièces obligatoires demandées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2176B-F51C-7F4B-8C1F-C9FEDCFF62D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hape 33"/>
          <p:cNvSpPr txBox="1">
            <a:spLocks/>
          </p:cNvSpPr>
          <p:nvPr/>
        </p:nvSpPr>
        <p:spPr>
          <a:xfrm>
            <a:off x="251520" y="1135833"/>
            <a:ext cx="8470999" cy="366816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7" tIns="68567" rIns="68567" bIns="68567" rtlCol="0" anchor="ctr" anchorCtr="0">
            <a:noAutofit/>
          </a:bodyPr>
          <a:lstStyle>
            <a:lvl1pPr marL="342900" marR="0" lvl="0" indent="-266700" algn="l" defTabSz="9144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266700" algn="l" defTabSz="9144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66700" algn="l" defTabSz="9144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defTabSz="9144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defTabSz="9144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defTabSz="9144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defTabSz="9144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defTabSz="9144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defTabSz="914400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800096" lvl="1" indent="-285750">
              <a:buSzPct val="100000"/>
              <a:buFont typeface="Wingdings" pitchFamily="2" charset="2"/>
              <a:buChar char="§"/>
            </a:pPr>
            <a:r>
              <a:rPr lang="fr-FR" dirty="0"/>
              <a:t>Le présent dossier de candidature dûment </a:t>
            </a:r>
            <a:r>
              <a:rPr lang="fr-FR" dirty="0" smtClean="0"/>
              <a:t>rempli;</a:t>
            </a:r>
            <a:endParaRPr lang="fr-FR" dirty="0"/>
          </a:p>
          <a:p>
            <a:pPr marL="800096" lvl="1" indent="-285750">
              <a:buSzPct val="100000"/>
              <a:buFont typeface="Wingdings" pitchFamily="2" charset="2"/>
              <a:buChar char="§"/>
            </a:pPr>
            <a:endParaRPr lang="fr-FR" dirty="0" smtClean="0"/>
          </a:p>
          <a:p>
            <a:pPr marL="800096" lvl="1" indent="-285750">
              <a:buSzPct val="100000"/>
              <a:buFont typeface="Wingdings" pitchFamily="2" charset="2"/>
              <a:buChar char="§"/>
            </a:pPr>
            <a:r>
              <a:rPr lang="fr-FR" dirty="0" smtClean="0"/>
              <a:t>Le lien vers la vidéo </a:t>
            </a:r>
            <a:r>
              <a:rPr lang="fr-FR" dirty="0"/>
              <a:t>de démonstration du projet de participation en anglais (la vidéo ne doit pas dépasser deux minutes</a:t>
            </a:r>
            <a:r>
              <a:rPr lang="fr-FR" dirty="0" smtClean="0"/>
              <a:t>);</a:t>
            </a:r>
            <a:endParaRPr lang="fr-FR" dirty="0"/>
          </a:p>
          <a:p>
            <a:pPr marL="800096" lvl="1" indent="-285750">
              <a:buSzPct val="100000"/>
              <a:buFont typeface="Wingdings" pitchFamily="2" charset="2"/>
              <a:buChar char="§"/>
            </a:pPr>
            <a:endParaRPr lang="fr-FR" dirty="0" smtClean="0"/>
          </a:p>
          <a:p>
            <a:pPr marL="800096" lvl="1" indent="-285750">
              <a:buSzPct val="100000"/>
              <a:buFont typeface="Wingdings" pitchFamily="2" charset="2"/>
              <a:buChar char="§"/>
            </a:pPr>
            <a:r>
              <a:rPr lang="fr-FR" dirty="0" smtClean="0"/>
              <a:t>L’attestation </a:t>
            </a:r>
            <a:r>
              <a:rPr lang="fr-FR" dirty="0"/>
              <a:t>sur l’honneur datée et </a:t>
            </a:r>
            <a:r>
              <a:rPr lang="fr-FR" dirty="0" smtClean="0"/>
              <a:t>signée;</a:t>
            </a:r>
            <a:endParaRPr lang="fr-FR" dirty="0"/>
          </a:p>
          <a:p>
            <a:pPr marL="800096" lvl="1" indent="-285750">
              <a:buSzPct val="100000"/>
              <a:buFont typeface="Wingdings" pitchFamily="2" charset="2"/>
              <a:buChar char="§"/>
            </a:pPr>
            <a:endParaRPr lang="fr-FR" dirty="0" smtClean="0"/>
          </a:p>
          <a:p>
            <a:pPr marL="800096" lvl="1" indent="-285750">
              <a:buSzPct val="100000"/>
              <a:buFont typeface="Wingdings" pitchFamily="2" charset="2"/>
              <a:buChar char="§"/>
            </a:pPr>
            <a:r>
              <a:rPr lang="fr-FR" dirty="0" smtClean="0"/>
              <a:t>La </a:t>
            </a:r>
            <a:r>
              <a:rPr lang="fr-FR" dirty="0"/>
              <a:t>charte de bonne conduite datée et </a:t>
            </a:r>
            <a:r>
              <a:rPr lang="fr-FR" dirty="0" smtClean="0"/>
              <a:t>signée;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037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7589208" cy="5143501"/>
          </a:xfrm>
        </p:spPr>
      </p:pic>
      <p:sp>
        <p:nvSpPr>
          <p:cNvPr id="7" name="Freeform 6"/>
          <p:cNvSpPr>
            <a:spLocks/>
          </p:cNvSpPr>
          <p:nvPr/>
        </p:nvSpPr>
        <p:spPr bwMode="auto">
          <a:xfrm>
            <a:off x="3653347" y="2389695"/>
            <a:ext cx="2431183" cy="2753806"/>
          </a:xfrm>
          <a:custGeom>
            <a:avLst/>
            <a:gdLst>
              <a:gd name="connsiteX0" fmla="*/ 2559084 w 3241577"/>
              <a:gd name="connsiteY0" fmla="*/ 0 h 3671741"/>
              <a:gd name="connsiteX1" fmla="*/ 3241577 w 3241577"/>
              <a:gd name="connsiteY1" fmla="*/ 0 h 3671741"/>
              <a:gd name="connsiteX2" fmla="*/ 682493 w 3241577"/>
              <a:gd name="connsiteY2" fmla="*/ 3671741 h 3671741"/>
              <a:gd name="connsiteX3" fmla="*/ 0 w 3241577"/>
              <a:gd name="connsiteY3" fmla="*/ 3671741 h 3671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1577" h="3671741">
                <a:moveTo>
                  <a:pt x="2559084" y="0"/>
                </a:moveTo>
                <a:lnTo>
                  <a:pt x="3241577" y="0"/>
                </a:lnTo>
                <a:lnTo>
                  <a:pt x="682493" y="3671741"/>
                </a:lnTo>
                <a:lnTo>
                  <a:pt x="0" y="367174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id-ID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68144" y="-364111"/>
            <a:ext cx="2431183" cy="2753806"/>
          </a:xfrm>
          <a:custGeom>
            <a:avLst/>
            <a:gdLst>
              <a:gd name="connsiteX0" fmla="*/ 2559084 w 3241577"/>
              <a:gd name="connsiteY0" fmla="*/ 0 h 3671741"/>
              <a:gd name="connsiteX1" fmla="*/ 3241577 w 3241577"/>
              <a:gd name="connsiteY1" fmla="*/ 0 h 3671741"/>
              <a:gd name="connsiteX2" fmla="*/ 682493 w 3241577"/>
              <a:gd name="connsiteY2" fmla="*/ 3671741 h 3671741"/>
              <a:gd name="connsiteX3" fmla="*/ 0 w 3241577"/>
              <a:gd name="connsiteY3" fmla="*/ 3671741 h 3671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1577" h="3671741">
                <a:moveTo>
                  <a:pt x="2559084" y="0"/>
                </a:moveTo>
                <a:lnTo>
                  <a:pt x="3241577" y="0"/>
                </a:lnTo>
                <a:lnTo>
                  <a:pt x="682493" y="3671741"/>
                </a:lnTo>
                <a:lnTo>
                  <a:pt x="0" y="3671741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id-ID"/>
          </a:p>
        </p:txBody>
      </p:sp>
      <p:sp>
        <p:nvSpPr>
          <p:cNvPr id="11" name="TextBox 10"/>
          <p:cNvSpPr txBox="1"/>
          <p:nvPr/>
        </p:nvSpPr>
        <p:spPr>
          <a:xfrm>
            <a:off x="5657523" y="3420021"/>
            <a:ext cx="3096344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fr-FR" sz="2400" b="1" dirty="0" smtClean="0">
                <a:latin typeface="Raleway" panose="020B0003030101060003" pitchFamily="2" charset="0"/>
                <a:ea typeface="Raleway" panose="020B0003030101060003" pitchFamily="2" charset="0"/>
              </a:rPr>
              <a:t>1. IDENTITE DE LA STARTUP TECH</a:t>
            </a:r>
            <a:endParaRPr lang="id-ID" sz="2400" b="1" dirty="0">
              <a:latin typeface="Raleway" panose="020B0003030101060003" pitchFamily="2" charset="0"/>
              <a:ea typeface="Raleway" panose="020B0003030101060003" pitchFamily="2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5641263" y="4324430"/>
            <a:ext cx="2970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27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ThèmeGAC</Template>
  <TotalTime>1005</TotalTime>
  <Words>1075</Words>
  <Application>Microsoft Office PowerPoint</Application>
  <PresentationFormat>Affichage à l'écran (16:9)</PresentationFormat>
  <Paragraphs>171</Paragraphs>
  <Slides>23</Slides>
  <Notes>15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Thème Office</vt:lpstr>
      <vt:lpstr>DOSSIER DE CANDIDATURE POUR LA PARTICIPATION A L’AFROBYTES TECH CONFERENCE Et Au salon VIVA TECH 2019   Paris - France</vt:lpstr>
      <vt:lpstr>Présentation des évènements</vt:lpstr>
      <vt:lpstr>Quels sont les bénéfices pour les Startups Tech Marocaines qui y participeront ?</vt:lpstr>
      <vt:lpstr>Le processus de sélection</vt:lpstr>
      <vt:lpstr>Nos critères d’eligibilité</vt:lpstr>
      <vt:lpstr>Quelques conseils</vt:lpstr>
      <vt:lpstr>Format du dossier</vt:lpstr>
      <vt:lpstr>Liste des pièces obligatoires demandées</vt:lpstr>
      <vt:lpstr>Présentation PowerPoint</vt:lpstr>
      <vt:lpstr>Informations générales (1/2)</vt:lpstr>
      <vt:lpstr>Informations générales (2/2)</vt:lpstr>
      <vt:lpstr>Présentation PowerPoint</vt:lpstr>
      <vt:lpstr>Votre solution</vt:lpstr>
      <vt:lpstr>Votre marché</vt:lpstr>
      <vt:lpstr>Vos cibles</vt:lpstr>
      <vt:lpstr>Vos concurrents</vt:lpstr>
      <vt:lpstr>Présentation PowerPoint</vt:lpstr>
      <vt:lpstr>Votre business model</vt:lpstr>
      <vt:lpstr>Votre stratégie marketing et commerciale</vt:lpstr>
      <vt:lpstr>Vos réalisations</vt:lpstr>
      <vt:lpstr>Vos objectifs</vt:lpstr>
      <vt:lpstr>Présentation PowerPoint</vt:lpstr>
      <vt:lpstr>Vos motivations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DOSSIER DE CANDIDATURE POUR LA PARTICIPATION A L’AFROBYTES TECH CONFERENCE Et Au salon VIVA TECH 2019   Paris - France</dc:title>
  <cp:lastModifiedBy>Lenovo</cp:lastModifiedBy>
  <cp:revision>50</cp:revision>
  <dcterms:created xsi:type="dcterms:W3CDTF">2018-04-17T09:44:42Z</dcterms:created>
  <dcterms:modified xsi:type="dcterms:W3CDTF">2019-03-19T09:49:26Z</dcterms:modified>
</cp:coreProperties>
</file>