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7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0968" autoAdjust="0"/>
  </p:normalViewPr>
  <p:slideViewPr>
    <p:cSldViewPr snapToGrid="0">
      <p:cViewPr varScale="1">
        <p:scale>
          <a:sx n="133" d="100"/>
          <a:sy n="133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D24FE-8465-48AB-9914-39E6CCB50244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C7A25-00E6-421A-A6A3-F6269D2492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958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C7A25-00E6-421A-A6A3-F6269D24922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354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97D6-2F00-43F2-BDB8-B58375826D22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13B3-24AB-437A-A24F-DA85A991A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08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97D6-2F00-43F2-BDB8-B58375826D22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13B3-24AB-437A-A24F-DA85A991A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21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97D6-2F00-43F2-BDB8-B58375826D22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13B3-24AB-437A-A24F-DA85A991A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64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97D6-2F00-43F2-BDB8-B58375826D22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13B3-24AB-437A-A24F-DA85A991A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39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97D6-2F00-43F2-BDB8-B58375826D22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13B3-24AB-437A-A24F-DA85A991A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23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97D6-2F00-43F2-BDB8-B58375826D22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13B3-24AB-437A-A24F-DA85A991A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66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97D6-2F00-43F2-BDB8-B58375826D22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13B3-24AB-437A-A24F-DA85A991A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36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97D6-2F00-43F2-BDB8-B58375826D22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13B3-24AB-437A-A24F-DA85A991A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940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97D6-2F00-43F2-BDB8-B58375826D22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13B3-24AB-437A-A24F-DA85A991A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42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97D6-2F00-43F2-BDB8-B58375826D22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13B3-24AB-437A-A24F-DA85A991A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69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97D6-2F00-43F2-BDB8-B58375826D22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13B3-24AB-437A-A24F-DA85A991A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9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097D6-2F00-43F2-BDB8-B58375826D22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D13B3-24AB-437A-A24F-DA85A991A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41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mouhtadi@mcinet.gov.m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elbasri@mcinet.gov.ma" TargetMode="External"/><Relationship Id="rId4" Type="http://schemas.openxmlformats.org/officeDocument/2006/relationships/hyperlink" Target="mailto:kmgouni@mcinet.gov.m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9" b="23479"/>
          <a:stretch>
            <a:fillRect/>
          </a:stretch>
        </p:blipFill>
        <p:spPr>
          <a:xfrm>
            <a:off x="0" y="675814"/>
            <a:ext cx="12192000" cy="5133814"/>
          </a:xfrm>
          <a:prstGeom prst="rect">
            <a:avLst/>
          </a:prstGeom>
        </p:spPr>
      </p:pic>
      <p:pic>
        <p:nvPicPr>
          <p:cNvPr id="5" name="Picture 2" descr="Royaume du Mar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395" y="33639"/>
            <a:ext cx="4109663" cy="64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7506979" y="5958205"/>
            <a:ext cx="4685021" cy="899795"/>
            <a:chOff x="332509" y="1"/>
            <a:chExt cx="4685077" cy="900000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765586" y="18"/>
              <a:ext cx="252000" cy="828502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32509" y="1"/>
              <a:ext cx="4432178" cy="90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14605" algn="r" rtl="1">
                <a:lnSpc>
                  <a:spcPts val="900"/>
                </a:lnSpc>
                <a:spcAft>
                  <a:spcPts val="0"/>
                </a:spcAft>
                <a:tabLst>
                  <a:tab pos="1281430" algn="ctr"/>
                </a:tabLst>
              </a:pPr>
              <a:r>
                <a:rPr lang="ar-SA" sz="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مقـر المديريـة العامـة للتجـارة</a:t>
              </a:r>
              <a:endPara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14605" algn="r" rtl="1">
                <a:lnSpc>
                  <a:spcPts val="800"/>
                </a:lnSpc>
                <a:spcAft>
                  <a:spcPts val="100"/>
                </a:spcAft>
                <a:tabLst>
                  <a:tab pos="1281430" algn="ctr"/>
                </a:tabLst>
              </a:pPr>
              <a:r>
                <a:rPr lang="ar-SA" sz="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قطعة 14، مركز الأعمال، الجناح الشمـالي، شارع الريـاض حي الريـاض.  ص.ب 610، الربـاط شـالة، المغـرب</a:t>
              </a:r>
              <a:endPara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14605" algn="r" rtl="1">
                <a:lnSpc>
                  <a:spcPts val="800"/>
                </a:lnSpc>
                <a:spcAft>
                  <a:spcPts val="0"/>
                </a:spcAft>
                <a:tabLst>
                  <a:tab pos="1281430" algn="ctr"/>
                </a:tabLst>
              </a:pPr>
              <a:r>
                <a:rPr lang="ar-SA" sz="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الهاتـــف  : 49 62 70 37 5 212+     الفاكـــس  : 43 51 73 37 5 212+</a:t>
              </a:r>
              <a:endPara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14605" algn="r">
                <a:lnSpc>
                  <a:spcPts val="900"/>
                </a:lnSpc>
                <a:spcAft>
                  <a:spcPts val="100"/>
                </a:spcAft>
              </a:pPr>
              <a:r>
                <a:rPr lang="fr-FR" sz="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Siège de la Direction Générale du Commerce</a:t>
              </a:r>
              <a:endPara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14605" algn="r">
                <a:lnSpc>
                  <a:spcPts val="800"/>
                </a:lnSpc>
                <a:spcAft>
                  <a:spcPts val="0"/>
                </a:spcAft>
              </a:pPr>
              <a:r>
                <a:rPr lang="fr-FR" sz="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Parcelle 14, Business center, aile nord Bd </a:t>
              </a:r>
              <a:r>
                <a:rPr lang="fr-FR" sz="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Erriyad</a:t>
              </a:r>
              <a:r>
                <a:rPr lang="fr-FR" sz="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Hay Riad B.P 610, Rabat </a:t>
              </a:r>
              <a:r>
                <a:rPr lang="fr-FR" sz="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Chellah</a:t>
              </a:r>
              <a:r>
                <a:rPr lang="fr-FR" sz="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Maroc</a:t>
              </a:r>
              <a:endPara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14605" algn="r">
                <a:lnSpc>
                  <a:spcPts val="800"/>
                </a:lnSpc>
                <a:spcAft>
                  <a:spcPts val="0"/>
                </a:spcAft>
                <a:tabLst>
                  <a:tab pos="1281430" algn="ctr"/>
                </a:tabLst>
              </a:pPr>
              <a:r>
                <a:rPr lang="fr-FR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Tél : +212 5 37 70 62 49  Fax : +212 5 37 73 51 43</a:t>
              </a:r>
              <a:endPara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14605" algn="r" rtl="1">
                <a:lnSpc>
                  <a:spcPts val="700"/>
                </a:lnSpc>
                <a:spcBef>
                  <a:spcPts val="400"/>
                </a:spcBef>
                <a:spcAft>
                  <a:spcPts val="0"/>
                </a:spcAft>
              </a:pPr>
              <a:r>
                <a:rPr lang="fr-FR" sz="7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www.mcinet.gov.ma 	</a:t>
              </a:r>
              <a:endPara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AutoShape 5"/>
            <p:cNvCxnSpPr>
              <a:cxnSpLocks noChangeShapeType="1"/>
            </p:cNvCxnSpPr>
            <p:nvPr/>
          </p:nvCxnSpPr>
          <p:spPr bwMode="auto">
            <a:xfrm flipH="1">
              <a:off x="2381189" y="725263"/>
              <a:ext cx="2304000" cy="0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" name="Rectangle 12"/>
          <p:cNvSpPr/>
          <p:nvPr/>
        </p:nvSpPr>
        <p:spPr>
          <a:xfrm>
            <a:off x="76637" y="2700461"/>
            <a:ext cx="5263072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PROGRAMME D’APPUI A L’INTERNATIONAL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 RELANCE EXPORT »</a:t>
            </a:r>
            <a:endParaRPr lang="fr-FR" b="1" dirty="0" smtClean="0">
              <a:solidFill>
                <a:srgbClr val="FFFFFF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51366" y="5958205"/>
            <a:ext cx="5997592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solidFill>
                  <a:schemeClr val="accent1"/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Note de présentation de l’entreprise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…….</a:t>
            </a:r>
            <a:endParaRPr lang="fr-FR" b="1" dirty="0"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2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5612394" y="539243"/>
            <a:ext cx="733647" cy="519092"/>
          </a:xfrm>
          <a:prstGeom prst="rect">
            <a:avLst/>
          </a:prstGeom>
          <a:noFill/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447710" y="539243"/>
            <a:ext cx="2368945" cy="519092"/>
          </a:xfrm>
          <a:prstGeom prst="rect">
            <a:avLst/>
          </a:prstGeom>
          <a:solidFill>
            <a:srgbClr val="3D4875">
              <a:lumMod val="20000"/>
              <a:lumOff val="80000"/>
            </a:srgbClr>
          </a:solidFill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D487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Forme juridique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3D487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612394" y="1097380"/>
            <a:ext cx="733647" cy="519092"/>
          </a:xfrm>
          <a:prstGeom prst="rect">
            <a:avLst/>
          </a:prstGeom>
          <a:noFill/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447710" y="1097380"/>
            <a:ext cx="2368945" cy="519092"/>
          </a:xfrm>
          <a:prstGeom prst="rect">
            <a:avLst/>
          </a:prstGeom>
          <a:solidFill>
            <a:srgbClr val="3D4875">
              <a:lumMod val="20000"/>
              <a:lumOff val="80000"/>
            </a:srgbClr>
          </a:solidFill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D487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Date de création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3D487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612394" y="1678530"/>
            <a:ext cx="733647" cy="519092"/>
          </a:xfrm>
          <a:prstGeom prst="rect">
            <a:avLst/>
          </a:prstGeom>
          <a:noFill/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447710" y="1678530"/>
            <a:ext cx="2368945" cy="519092"/>
          </a:xfrm>
          <a:prstGeom prst="rect">
            <a:avLst/>
          </a:prstGeom>
          <a:solidFill>
            <a:srgbClr val="3D4875">
              <a:lumMod val="20000"/>
              <a:lumOff val="80000"/>
            </a:srgbClr>
          </a:solidFill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D487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Capital social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3D487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612394" y="2270902"/>
            <a:ext cx="733647" cy="519092"/>
          </a:xfrm>
          <a:prstGeom prst="rect">
            <a:avLst/>
          </a:prstGeom>
          <a:noFill/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447710" y="2270902"/>
            <a:ext cx="2368945" cy="519092"/>
          </a:xfrm>
          <a:prstGeom prst="rect">
            <a:avLst/>
          </a:prstGeom>
          <a:solidFill>
            <a:srgbClr val="3D4875">
              <a:lumMod val="20000"/>
              <a:lumOff val="80000"/>
            </a:srgbClr>
          </a:solidFill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3D487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N° du registre de commerce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8918324" y="534100"/>
            <a:ext cx="3221424" cy="519092"/>
          </a:xfrm>
          <a:prstGeom prst="rect">
            <a:avLst/>
          </a:prstGeom>
          <a:noFill/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918324" y="1092237"/>
            <a:ext cx="3221424" cy="519092"/>
          </a:xfrm>
          <a:prstGeom prst="rect">
            <a:avLst/>
          </a:prstGeom>
          <a:noFill/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0" cap="none" spc="0" normalizeH="0" baseline="0" noProof="0" dirty="0">
              <a:ln>
                <a:noFill/>
              </a:ln>
              <a:solidFill>
                <a:srgbClr val="302C2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918324" y="1673387"/>
            <a:ext cx="3221424" cy="519092"/>
          </a:xfrm>
          <a:prstGeom prst="rect">
            <a:avLst/>
          </a:prstGeom>
          <a:noFill/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78787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918324" y="2265759"/>
            <a:ext cx="3221424" cy="519092"/>
          </a:xfrm>
          <a:prstGeom prst="rect">
            <a:avLst/>
          </a:prstGeom>
          <a:noFill/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0" cap="none" spc="0" normalizeH="0" baseline="0" noProof="0" dirty="0">
              <a:ln>
                <a:noFill/>
              </a:ln>
              <a:solidFill>
                <a:srgbClr val="302C2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612394" y="3448883"/>
            <a:ext cx="733647" cy="519092"/>
          </a:xfrm>
          <a:prstGeom prst="rect">
            <a:avLst/>
          </a:prstGeom>
          <a:noFill/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447710" y="3448883"/>
            <a:ext cx="2368945" cy="519092"/>
          </a:xfrm>
          <a:prstGeom prst="rect">
            <a:avLst/>
          </a:prstGeom>
          <a:solidFill>
            <a:srgbClr val="3D4875">
              <a:lumMod val="20000"/>
              <a:lumOff val="80000"/>
            </a:srgbClr>
          </a:solidFill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D487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Chiffre d’affaires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3D487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612394" y="4042075"/>
            <a:ext cx="733647" cy="519092"/>
          </a:xfrm>
          <a:prstGeom prst="rect">
            <a:avLst/>
          </a:prstGeom>
          <a:noFill/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447710" y="4042075"/>
            <a:ext cx="2368945" cy="519092"/>
          </a:xfrm>
          <a:prstGeom prst="rect">
            <a:avLst/>
          </a:prstGeom>
          <a:solidFill>
            <a:srgbClr val="3D4875">
              <a:lumMod val="20000"/>
              <a:lumOff val="80000"/>
            </a:srgbClr>
          </a:solidFill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D487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Chiffre d’affaires</a:t>
            </a:r>
            <a:r>
              <a:rPr kumimoji="0" lang="fr-FR" sz="1200" b="1" i="0" u="none" strike="noStrike" kern="0" cap="none" spc="0" normalizeH="0" noProof="0" dirty="0" smtClean="0">
                <a:ln>
                  <a:noFill/>
                </a:ln>
                <a:solidFill>
                  <a:srgbClr val="3D487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à </a:t>
            </a: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D487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l’export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3D487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612394" y="4628947"/>
            <a:ext cx="733647" cy="519092"/>
          </a:xfrm>
          <a:prstGeom prst="rect">
            <a:avLst/>
          </a:prstGeom>
          <a:noFill/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447710" y="4628947"/>
            <a:ext cx="2368945" cy="519092"/>
          </a:xfrm>
          <a:prstGeom prst="rect">
            <a:avLst/>
          </a:prstGeom>
          <a:solidFill>
            <a:srgbClr val="3D4875">
              <a:lumMod val="20000"/>
              <a:lumOff val="80000"/>
            </a:srgbClr>
          </a:solidFill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D487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Effectif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3D487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918324" y="3442980"/>
            <a:ext cx="1569140" cy="519092"/>
          </a:xfrm>
          <a:prstGeom prst="rect">
            <a:avLst/>
          </a:prstGeom>
          <a:noFill/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kern="0" dirty="0" smtClean="0">
                <a:solidFill>
                  <a:srgbClr val="787878"/>
                </a:solidFill>
              </a:rPr>
              <a:t>2020: 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8918324" y="4623804"/>
            <a:ext cx="3221424" cy="519092"/>
          </a:xfrm>
          <a:prstGeom prst="rect">
            <a:avLst/>
          </a:prstGeom>
          <a:noFill/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81" name="Picture 2" descr="date Icon 208038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181" y="1180459"/>
            <a:ext cx="376894" cy="3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Capital Icon 291376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21" y="1640274"/>
            <a:ext cx="606991" cy="60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register Icon 3194805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140" y="2340237"/>
            <a:ext cx="376894" cy="3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4" descr="growth Icon 4386629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277" y="3421841"/>
            <a:ext cx="606991" cy="60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6" descr="world Icon 1017146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68" y="4125979"/>
            <a:ext cx="342631" cy="34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0" descr="employees Icon 1091871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773" y="4720202"/>
            <a:ext cx="376894" cy="3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2" descr="building Icon 3096695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181" y="585142"/>
            <a:ext cx="376894" cy="3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91"/>
          <p:cNvSpPr/>
          <p:nvPr/>
        </p:nvSpPr>
        <p:spPr>
          <a:xfrm>
            <a:off x="10570608" y="3442980"/>
            <a:ext cx="1569140" cy="519092"/>
          </a:xfrm>
          <a:prstGeom prst="rect">
            <a:avLst/>
          </a:prstGeom>
          <a:noFill/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kern="0" dirty="0" smtClean="0">
                <a:solidFill>
                  <a:srgbClr val="787878"/>
                </a:solidFill>
              </a:rPr>
              <a:t>2021: 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8918324" y="4013169"/>
            <a:ext cx="1569140" cy="519092"/>
          </a:xfrm>
          <a:prstGeom prst="rect">
            <a:avLst/>
          </a:prstGeom>
          <a:noFill/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kern="0" dirty="0" smtClean="0">
                <a:solidFill>
                  <a:srgbClr val="787878"/>
                </a:solidFill>
              </a:rPr>
              <a:t>2020: 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0570608" y="4013169"/>
            <a:ext cx="1569140" cy="519092"/>
          </a:xfrm>
          <a:prstGeom prst="rect">
            <a:avLst/>
          </a:prstGeom>
          <a:noFill/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kern="0" dirty="0" smtClean="0">
                <a:solidFill>
                  <a:srgbClr val="787878"/>
                </a:solidFill>
              </a:rPr>
              <a:t>2021: 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1704" y="2473143"/>
            <a:ext cx="5327143" cy="531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Secteur d’activité: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1704" y="3116633"/>
            <a:ext cx="5327143" cy="97442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 noProof="0" dirty="0" smtClean="0">
                <a:solidFill>
                  <a:srgbClr val="FFFFFF"/>
                </a:solidFill>
                <a:latin typeface="Arial"/>
              </a:rPr>
              <a:t>Produits et services commercialisés</a:t>
            </a: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: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0" y="4200830"/>
            <a:ext cx="5330383" cy="3668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Dirigeant :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0" y="4831529"/>
            <a:ext cx="5330383" cy="1343989"/>
          </a:xfrm>
          <a:prstGeom prst="rect">
            <a:avLst/>
          </a:prstGeom>
          <a:solidFill>
            <a:srgbClr val="3D487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457200"/>
            <a:r>
              <a:rPr lang="fr-FR" sz="1200" b="1" kern="0" dirty="0">
                <a:solidFill>
                  <a:srgbClr val="3D4875"/>
                </a:solidFill>
                <a:latin typeface="Arial"/>
              </a:rPr>
              <a:t>Point focal :</a:t>
            </a:r>
          </a:p>
          <a:p>
            <a:pPr defTabSz="457200"/>
            <a:endParaRPr lang="fr-FR" sz="1200" b="1" kern="0" dirty="0">
              <a:solidFill>
                <a:srgbClr val="3D4875"/>
              </a:solidFill>
              <a:latin typeface="Arial"/>
            </a:endParaRPr>
          </a:p>
          <a:p>
            <a:pPr defTabSz="457200"/>
            <a:r>
              <a:rPr lang="fr-FR" sz="1200" b="1" kern="0" dirty="0">
                <a:solidFill>
                  <a:srgbClr val="3D4875"/>
                </a:solidFill>
                <a:latin typeface="Arial"/>
              </a:rPr>
              <a:t>Fonction: </a:t>
            </a:r>
          </a:p>
          <a:p>
            <a:pPr defTabSz="457200"/>
            <a:endParaRPr lang="fr-FR" sz="1200" b="1" kern="0" dirty="0">
              <a:solidFill>
                <a:srgbClr val="3D4875"/>
              </a:solidFill>
              <a:latin typeface="Arial"/>
            </a:endParaRPr>
          </a:p>
          <a:p>
            <a:pPr defTabSz="457200"/>
            <a:r>
              <a:rPr lang="fr-FR" sz="1200" b="1" kern="0" dirty="0">
                <a:solidFill>
                  <a:srgbClr val="3D4875"/>
                </a:solidFill>
                <a:latin typeface="Arial"/>
              </a:rPr>
              <a:t>Tél:</a:t>
            </a:r>
          </a:p>
          <a:p>
            <a:pPr defTabSz="457200"/>
            <a:endParaRPr lang="fr-FR" sz="1200" b="1" kern="0" dirty="0">
              <a:solidFill>
                <a:srgbClr val="3D4875"/>
              </a:solidFill>
              <a:latin typeface="Arial"/>
            </a:endParaRPr>
          </a:p>
          <a:p>
            <a:pPr defTabSz="457200"/>
            <a:r>
              <a:rPr lang="fr-FR" sz="1200" b="1" kern="0" dirty="0">
                <a:solidFill>
                  <a:srgbClr val="3D4875"/>
                </a:solidFill>
                <a:latin typeface="Arial"/>
              </a:rPr>
              <a:t>Email</a:t>
            </a:r>
            <a:r>
              <a:rPr lang="fr-FR" sz="1200" b="1" kern="0" dirty="0" smtClean="0">
                <a:solidFill>
                  <a:srgbClr val="3D4875"/>
                </a:solidFill>
                <a:latin typeface="Arial"/>
              </a:rPr>
              <a:t>:</a:t>
            </a:r>
            <a:endParaRPr lang="fr-FR" sz="1200" b="1" kern="0" dirty="0">
              <a:solidFill>
                <a:srgbClr val="3D4875"/>
              </a:solidFill>
              <a:latin typeface="Arial"/>
            </a:endParaRPr>
          </a:p>
        </p:txBody>
      </p:sp>
      <p:sp>
        <p:nvSpPr>
          <p:cNvPr id="105" name="Ellipse 104"/>
          <p:cNvSpPr/>
          <p:nvPr/>
        </p:nvSpPr>
        <p:spPr>
          <a:xfrm>
            <a:off x="1777249" y="610559"/>
            <a:ext cx="1906028" cy="1735671"/>
          </a:xfrm>
          <a:prstGeom prst="ellipse">
            <a:avLst/>
          </a:prstGeom>
          <a:noFill/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A1F8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Logo de l’entreprise</a:t>
            </a:r>
            <a:endParaRPr kumimoji="0" lang="fr-FR" sz="1200" b="0" i="1" u="none" strike="noStrike" kern="0" cap="none" spc="0" normalizeH="0" baseline="0" noProof="0" dirty="0">
              <a:ln>
                <a:noFill/>
              </a:ln>
              <a:solidFill>
                <a:srgbClr val="0A1F8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612394" y="5189844"/>
            <a:ext cx="733647" cy="519092"/>
          </a:xfrm>
          <a:prstGeom prst="rect">
            <a:avLst/>
          </a:prstGeom>
          <a:noFill/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6447710" y="5189844"/>
            <a:ext cx="2368945" cy="519092"/>
          </a:xfrm>
          <a:prstGeom prst="rect">
            <a:avLst/>
          </a:prstGeom>
          <a:solidFill>
            <a:srgbClr val="3D4875">
              <a:lumMod val="20000"/>
              <a:lumOff val="80000"/>
            </a:srgbClr>
          </a:solidFill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D487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Adresse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3D487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8918324" y="5180214"/>
            <a:ext cx="3221424" cy="519092"/>
          </a:xfrm>
          <a:prstGeom prst="rect">
            <a:avLst/>
          </a:prstGeom>
          <a:noFill/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0" cap="none" spc="0" normalizeH="0" baseline="0" noProof="0" dirty="0">
              <a:ln>
                <a:noFill/>
              </a:ln>
              <a:solidFill>
                <a:srgbClr val="302C2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12" name="Image 1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8595" y="5244908"/>
            <a:ext cx="389703" cy="389703"/>
          </a:xfrm>
          <a:prstGeom prst="rect">
            <a:avLst/>
          </a:prstGeom>
        </p:spPr>
      </p:pic>
      <p:sp>
        <p:nvSpPr>
          <p:cNvPr id="100" name="Rectangle 99"/>
          <p:cNvSpPr/>
          <p:nvPr/>
        </p:nvSpPr>
        <p:spPr>
          <a:xfrm>
            <a:off x="6923314" y="50647"/>
            <a:ext cx="5216434" cy="4257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fr-FR" sz="1200" b="1" dirty="0" smtClean="0">
                <a:solidFill>
                  <a:schemeClr val="bg1"/>
                </a:solidFill>
                <a:latin typeface="Arial"/>
              </a:rPr>
              <a:t>FICHE SIGNALETIQUE</a:t>
            </a:r>
            <a:endParaRPr lang="fr-FR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2252" y="6403570"/>
            <a:ext cx="733647" cy="359648"/>
          </a:xfrm>
          <a:prstGeom prst="rect">
            <a:avLst/>
          </a:prstGeom>
          <a:noFill/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87569" y="6403570"/>
            <a:ext cx="1974058" cy="359648"/>
          </a:xfrm>
          <a:prstGeom prst="rect">
            <a:avLst/>
          </a:prstGeom>
          <a:solidFill>
            <a:srgbClr val="3D4875">
              <a:lumMod val="20000"/>
              <a:lumOff val="80000"/>
            </a:srgbClr>
          </a:solidFill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 noProof="0" dirty="0" smtClean="0">
                <a:solidFill>
                  <a:srgbClr val="3D4875"/>
                </a:solidFill>
                <a:latin typeface="Arial"/>
              </a:rPr>
              <a:t>N° Identifiant fiscal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3D487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963296" y="6397554"/>
            <a:ext cx="2481489" cy="359648"/>
          </a:xfrm>
          <a:prstGeom prst="rect">
            <a:avLst/>
          </a:prstGeom>
          <a:noFill/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457200">
              <a:defRPr/>
            </a:pPr>
            <a:endParaRPr lang="fr-FR" sz="1200" i="1" kern="0" dirty="0">
              <a:solidFill>
                <a:srgbClr val="302C29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620461" y="6397554"/>
            <a:ext cx="733647" cy="359648"/>
          </a:xfrm>
          <a:prstGeom prst="rect">
            <a:avLst/>
          </a:prstGeom>
          <a:noFill/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455777" y="6397554"/>
            <a:ext cx="2368945" cy="359648"/>
          </a:xfrm>
          <a:prstGeom prst="rect">
            <a:avLst/>
          </a:prstGeom>
          <a:solidFill>
            <a:srgbClr val="3D4875">
              <a:lumMod val="20000"/>
              <a:lumOff val="80000"/>
            </a:srgbClr>
          </a:solidFill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 dirty="0" smtClean="0">
                <a:solidFill>
                  <a:srgbClr val="3D4875"/>
                </a:solidFill>
                <a:latin typeface="Arial"/>
              </a:rPr>
              <a:t>N° CNSS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3D487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910700" y="6397554"/>
            <a:ext cx="3225197" cy="359648"/>
          </a:xfrm>
          <a:prstGeom prst="rect">
            <a:avLst/>
          </a:prstGeom>
          <a:noFill/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i="1" u="none" strike="noStrike" kern="0" cap="none" spc="0" normalizeH="0" baseline="0" noProof="0" dirty="0">
              <a:ln>
                <a:noFill/>
              </a:ln>
              <a:solidFill>
                <a:srgbClr val="302C29"/>
              </a:solidFill>
              <a:effectLst/>
              <a:uLnTx/>
              <a:uFillTx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1"/>
          <a:srcRect r="30367"/>
          <a:stretch/>
        </p:blipFill>
        <p:spPr>
          <a:xfrm>
            <a:off x="107131" y="6441812"/>
            <a:ext cx="623888" cy="2535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12"/>
          <a:srcRect l="21274" t="15473" r="21462" b="13509"/>
          <a:stretch/>
        </p:blipFill>
        <p:spPr>
          <a:xfrm>
            <a:off x="5704990" y="6419313"/>
            <a:ext cx="564588" cy="307459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>
          <a:xfrm>
            <a:off x="52252" y="57888"/>
            <a:ext cx="6858000" cy="425758"/>
          </a:xfrm>
          <a:prstGeom prst="rect">
            <a:avLst/>
          </a:prstGeom>
          <a:solidFill>
            <a:srgbClr val="0A1F8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Entreprise: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608543" y="5761909"/>
            <a:ext cx="733647" cy="519092"/>
          </a:xfrm>
          <a:prstGeom prst="rect">
            <a:avLst/>
          </a:prstGeom>
          <a:noFill/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443859" y="5761909"/>
            <a:ext cx="2368945" cy="519092"/>
          </a:xfrm>
          <a:prstGeom prst="rect">
            <a:avLst/>
          </a:prstGeom>
          <a:solidFill>
            <a:srgbClr val="3D4875">
              <a:lumMod val="20000"/>
              <a:lumOff val="80000"/>
            </a:srgbClr>
          </a:solidFill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D487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Site</a:t>
            </a:r>
            <a:r>
              <a:rPr kumimoji="0" lang="fr-FR" sz="1200" b="1" i="0" u="none" strike="noStrike" kern="0" cap="none" spc="0" normalizeH="0" noProof="0" dirty="0" smtClean="0">
                <a:ln>
                  <a:noFill/>
                </a:ln>
                <a:solidFill>
                  <a:srgbClr val="3D487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web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3D487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8914473" y="5764078"/>
            <a:ext cx="3221424" cy="519092"/>
          </a:xfrm>
          <a:prstGeom prst="rect">
            <a:avLst/>
          </a:prstGeom>
          <a:noFill/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0" cap="none" spc="0" normalizeH="0" baseline="0" noProof="0" dirty="0">
              <a:ln>
                <a:noFill/>
              </a:ln>
              <a:solidFill>
                <a:srgbClr val="302C2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612394" y="2867474"/>
            <a:ext cx="733647" cy="519092"/>
          </a:xfrm>
          <a:prstGeom prst="rect">
            <a:avLst/>
          </a:prstGeom>
          <a:noFill/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447710" y="2867474"/>
            <a:ext cx="2368945" cy="519092"/>
          </a:xfrm>
          <a:prstGeom prst="rect">
            <a:avLst/>
          </a:prstGeom>
          <a:solidFill>
            <a:srgbClr val="3D4875">
              <a:lumMod val="20000"/>
              <a:lumOff val="80000"/>
            </a:srgbClr>
          </a:solidFill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D487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ICE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3D487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918324" y="2862331"/>
            <a:ext cx="3221424" cy="519092"/>
          </a:xfrm>
          <a:prstGeom prst="rect">
            <a:avLst/>
          </a:prstGeom>
          <a:noFill/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0" cap="none" spc="0" normalizeH="0" baseline="0" noProof="0" dirty="0">
              <a:ln>
                <a:noFill/>
              </a:ln>
              <a:solidFill>
                <a:srgbClr val="302C2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100" t="21788" r="8539" b="16152"/>
          <a:stretch/>
        </p:blipFill>
        <p:spPr>
          <a:xfrm>
            <a:off x="5667874" y="2939907"/>
            <a:ext cx="649795" cy="3742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37954" y="5805904"/>
            <a:ext cx="440344" cy="44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6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1512" y="1070450"/>
            <a:ext cx="3500178" cy="22663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endParaRPr lang="fr-FR" sz="1100" b="1" i="1" dirty="0">
              <a:solidFill>
                <a:srgbClr val="302C29"/>
              </a:solidFill>
            </a:endParaRPr>
          </a:p>
          <a:p>
            <a:pPr>
              <a:defRPr/>
            </a:pPr>
            <a:endParaRPr lang="fr-FR" sz="1100" b="1" i="1" dirty="0" smtClean="0">
              <a:solidFill>
                <a:srgbClr val="302C29"/>
              </a:solidFill>
            </a:endParaRPr>
          </a:p>
          <a:p>
            <a:pPr>
              <a:defRPr/>
            </a:pPr>
            <a:endParaRPr lang="fr-FR" sz="1100" b="1" dirty="0">
              <a:solidFill>
                <a:srgbClr val="302C29"/>
              </a:solidFill>
            </a:endParaRPr>
          </a:p>
          <a:p>
            <a:pPr>
              <a:defRPr/>
            </a:pPr>
            <a:endParaRPr lang="fr-FR" sz="1100" b="1" dirty="0" smtClean="0">
              <a:solidFill>
                <a:srgbClr val="302C2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513" y="732429"/>
            <a:ext cx="3523785" cy="253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457200"/>
            <a:r>
              <a:rPr lang="fr-FR" sz="1050" b="1" i="1" dirty="0" smtClean="0">
                <a:latin typeface="Arial"/>
              </a:rPr>
              <a:t>Produits </a:t>
            </a:r>
            <a:r>
              <a:rPr lang="fr-FR" sz="1050" b="1" i="1" dirty="0">
                <a:latin typeface="Arial"/>
              </a:rPr>
              <a:t>et </a:t>
            </a:r>
            <a:r>
              <a:rPr lang="fr-FR" sz="1050" b="1" i="1" dirty="0" smtClean="0">
                <a:latin typeface="Arial"/>
              </a:rPr>
              <a:t>services</a:t>
            </a:r>
            <a:endParaRPr lang="fr-FR" sz="1050" b="1" i="1" dirty="0"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7309" y="3480798"/>
            <a:ext cx="5957160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1200" b="1" i="1" dirty="0" smtClean="0">
                <a:solidFill>
                  <a:srgbClr val="302C29"/>
                </a:solidFill>
              </a:rPr>
              <a:t>Nomenclature douanière des principaux produits </a:t>
            </a:r>
            <a:endParaRPr lang="fr-FR" sz="1200" b="1" i="1" dirty="0">
              <a:solidFill>
                <a:srgbClr val="302C29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7308" y="3839000"/>
            <a:ext cx="1332192" cy="30199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 dirty="0" smtClean="0">
                <a:solidFill>
                  <a:schemeClr val="bg1"/>
                </a:solidFill>
                <a:latin typeface="Arial"/>
              </a:rPr>
              <a:t>Code SH6: 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77626" y="3839000"/>
            <a:ext cx="4576841" cy="301990"/>
          </a:xfrm>
          <a:prstGeom prst="rect">
            <a:avLst/>
          </a:prstGeom>
          <a:noFill/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kern="0" dirty="0" smtClean="0">
                <a:solidFill>
                  <a:srgbClr val="787878"/>
                </a:solidFill>
              </a:rPr>
              <a:t>Libellé: 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7308" y="4211376"/>
            <a:ext cx="1332192" cy="30199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 dirty="0" smtClean="0">
                <a:solidFill>
                  <a:schemeClr val="bg1"/>
                </a:solidFill>
                <a:latin typeface="Arial"/>
              </a:rPr>
              <a:t>Code SH6: 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77626" y="4186405"/>
            <a:ext cx="4576841" cy="301990"/>
          </a:xfrm>
          <a:prstGeom prst="rect">
            <a:avLst/>
          </a:prstGeom>
          <a:noFill/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kern="0" dirty="0" smtClean="0">
                <a:solidFill>
                  <a:srgbClr val="787878"/>
                </a:solidFill>
              </a:rPr>
              <a:t>Libellé: 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7308" y="4558781"/>
            <a:ext cx="1332192" cy="30199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 dirty="0" smtClean="0">
                <a:solidFill>
                  <a:schemeClr val="bg1"/>
                </a:solidFill>
                <a:latin typeface="Arial"/>
              </a:rPr>
              <a:t>Code SH6: 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77626" y="4558781"/>
            <a:ext cx="4576841" cy="301990"/>
          </a:xfrm>
          <a:prstGeom prst="rect">
            <a:avLst/>
          </a:prstGeom>
          <a:noFill/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kern="0" dirty="0" smtClean="0">
                <a:solidFill>
                  <a:srgbClr val="787878"/>
                </a:solidFill>
              </a:rPr>
              <a:t>Libellé: 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35660" y="713342"/>
            <a:ext cx="3845862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1200" b="1" i="1" dirty="0">
                <a:solidFill>
                  <a:srgbClr val="302C29"/>
                </a:solidFill>
              </a:rPr>
              <a:t>Marques </a:t>
            </a:r>
            <a:r>
              <a:rPr lang="fr-FR" sz="1200" b="1" i="1" dirty="0" smtClean="0">
                <a:solidFill>
                  <a:srgbClr val="302C29"/>
                </a:solidFill>
              </a:rPr>
              <a:t>commercialisées</a:t>
            </a:r>
            <a:endParaRPr lang="fr-FR" sz="1200" b="1" i="1" dirty="0">
              <a:solidFill>
                <a:srgbClr val="302C29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7922" y="3874996"/>
            <a:ext cx="5834461" cy="10000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FR" sz="1100" b="1" i="1" dirty="0">
              <a:solidFill>
                <a:srgbClr val="302C29"/>
              </a:solidFill>
            </a:endParaRPr>
          </a:p>
          <a:p>
            <a:endParaRPr lang="fr-FR" sz="1100" b="1" i="1" dirty="0">
              <a:solidFill>
                <a:srgbClr val="302C29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27792" y="714635"/>
            <a:ext cx="4146947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1200" b="1" i="1" dirty="0">
                <a:solidFill>
                  <a:srgbClr val="302C29"/>
                </a:solidFill>
              </a:rPr>
              <a:t>Marques propres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27793" y="1087926"/>
            <a:ext cx="4146946" cy="8420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FR" sz="1100" b="1" i="1" dirty="0">
              <a:solidFill>
                <a:srgbClr val="302C29"/>
              </a:solidFill>
            </a:endParaRPr>
          </a:p>
          <a:p>
            <a:endParaRPr lang="fr-FR" sz="1100" b="1" i="1" dirty="0">
              <a:solidFill>
                <a:srgbClr val="302C29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46811" y="1990062"/>
            <a:ext cx="8127928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b="1" i="1" dirty="0">
                <a:solidFill>
                  <a:srgbClr val="302C29"/>
                </a:solidFill>
              </a:rPr>
              <a:t>Marques </a:t>
            </a:r>
            <a:r>
              <a:rPr lang="fr-FR" sz="1200" b="1" i="1" dirty="0" smtClean="0">
                <a:solidFill>
                  <a:srgbClr val="302C29"/>
                </a:solidFill>
              </a:rPr>
              <a:t>et produits exportés</a:t>
            </a:r>
            <a:endParaRPr lang="fr-FR" sz="1200" b="1" i="1" dirty="0">
              <a:solidFill>
                <a:srgbClr val="302C29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46811" y="2338668"/>
            <a:ext cx="8127928" cy="9810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FR" sz="1100" b="1" i="1" dirty="0">
              <a:solidFill>
                <a:srgbClr val="302C29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1513" y="3536976"/>
            <a:ext cx="5890870" cy="253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457200"/>
            <a:r>
              <a:rPr lang="fr-FR" sz="1050" b="1" i="1" dirty="0" smtClean="0">
                <a:latin typeface="Arial"/>
              </a:rPr>
              <a:t>Capacité </a:t>
            </a:r>
            <a:r>
              <a:rPr lang="fr-FR" sz="1050" b="1" i="1" dirty="0">
                <a:latin typeface="Arial"/>
              </a:rPr>
              <a:t>de </a:t>
            </a:r>
            <a:r>
              <a:rPr lang="fr-FR" sz="1050" b="1" i="1" dirty="0" smtClean="0">
                <a:latin typeface="Arial"/>
              </a:rPr>
              <a:t>production et taux d’utilisation</a:t>
            </a:r>
            <a:endParaRPr lang="fr-FR" sz="1050" b="1" i="1" dirty="0">
              <a:latin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23314" y="50647"/>
            <a:ext cx="5216434" cy="4257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fr-FR" sz="1200" b="1" dirty="0" smtClean="0">
                <a:solidFill>
                  <a:schemeClr val="bg1"/>
                </a:solidFill>
                <a:latin typeface="Arial"/>
              </a:rPr>
              <a:t>PERFORMANCES ET CAPACITÉS STRATÉGIQUES</a:t>
            </a:r>
            <a:endParaRPr lang="fr-FR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67922" y="4968691"/>
            <a:ext cx="5880181" cy="253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457200"/>
            <a:r>
              <a:rPr lang="fr-FR" sz="1050" b="1" i="1" dirty="0">
                <a:latin typeface="Arial"/>
              </a:rPr>
              <a:t>Certifications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67922" y="5320391"/>
            <a:ext cx="5880181" cy="141553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457200"/>
            <a:endParaRPr lang="fr-FR" sz="1100" b="1" kern="0" dirty="0">
              <a:solidFill>
                <a:srgbClr val="3D4875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46811" y="1084995"/>
            <a:ext cx="3834711" cy="8420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FR" sz="1100" b="1" i="1" dirty="0">
              <a:solidFill>
                <a:srgbClr val="302C29"/>
              </a:solidFill>
            </a:endParaRPr>
          </a:p>
          <a:p>
            <a:endParaRPr lang="fr-FR" sz="1100" b="1" i="1" dirty="0">
              <a:solidFill>
                <a:srgbClr val="302C29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2252" y="57888"/>
            <a:ext cx="6858000" cy="425758"/>
          </a:xfrm>
          <a:prstGeom prst="rect">
            <a:avLst/>
          </a:prstGeom>
          <a:solidFill>
            <a:srgbClr val="0A1F8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Entreprise: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97308" y="4920617"/>
            <a:ext cx="1332192" cy="30199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 dirty="0" smtClean="0">
                <a:solidFill>
                  <a:schemeClr val="bg1"/>
                </a:solidFill>
                <a:latin typeface="Arial"/>
              </a:rPr>
              <a:t>Code SH6: 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477626" y="4920617"/>
            <a:ext cx="4576841" cy="301990"/>
          </a:xfrm>
          <a:prstGeom prst="rect">
            <a:avLst/>
          </a:prstGeom>
          <a:noFill/>
          <a:ln w="12700" cap="flat" cmpd="sng" algn="ctr">
            <a:solidFill>
              <a:srgbClr val="0A1F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kern="0" dirty="0" smtClean="0">
                <a:solidFill>
                  <a:srgbClr val="787878"/>
                </a:solidFill>
              </a:rPr>
              <a:t>Libellé: 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3349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00363" y="1057978"/>
            <a:ext cx="11976248" cy="5597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endParaRPr lang="fr-FR" sz="1100" b="1" i="1" dirty="0">
              <a:solidFill>
                <a:srgbClr val="302C29"/>
              </a:solidFill>
            </a:endParaRPr>
          </a:p>
          <a:p>
            <a:pPr>
              <a:defRPr/>
            </a:pPr>
            <a:endParaRPr lang="fr-FR" sz="1100" b="1" i="1" dirty="0" smtClean="0">
              <a:solidFill>
                <a:srgbClr val="302C29"/>
              </a:solidFill>
            </a:endParaRPr>
          </a:p>
          <a:p>
            <a:pPr>
              <a:defRPr/>
            </a:pPr>
            <a:endParaRPr lang="fr-FR" sz="1100" b="1" dirty="0">
              <a:solidFill>
                <a:srgbClr val="302C29"/>
              </a:solidFill>
            </a:endParaRPr>
          </a:p>
          <a:p>
            <a:pPr>
              <a:defRPr/>
            </a:pPr>
            <a:endParaRPr lang="fr-FR" sz="1100" b="1" dirty="0" smtClean="0">
              <a:solidFill>
                <a:srgbClr val="302C29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465268" y="722158"/>
            <a:ext cx="6066263" cy="253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fr-FR" sz="1050" b="1" i="1" dirty="0" smtClean="0">
                <a:latin typeface="Arial"/>
              </a:rPr>
              <a:t>Organigramme formalisé (direction</a:t>
            </a:r>
            <a:r>
              <a:rPr lang="fr-FR" sz="1050" b="1" i="1" dirty="0">
                <a:latin typeface="Arial"/>
              </a:rPr>
              <a:t>, département,  service</a:t>
            </a:r>
            <a:r>
              <a:rPr lang="fr-FR" sz="1050" b="1" i="1" dirty="0" smtClean="0">
                <a:latin typeface="Arial"/>
              </a:rPr>
              <a:t>….) et focus sur la structure export</a:t>
            </a:r>
            <a:endParaRPr lang="fr-FR" sz="1050" b="1" i="1" dirty="0"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23314" y="50647"/>
            <a:ext cx="5216434" cy="4257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fr-FR" sz="1200" b="1" dirty="0" smtClean="0">
                <a:solidFill>
                  <a:schemeClr val="bg1"/>
                </a:solidFill>
                <a:latin typeface="Arial"/>
              </a:rPr>
              <a:t>PERFORMANCES ET CAPACITÉS STRATÉGIQUES</a:t>
            </a:r>
            <a:endParaRPr lang="fr-FR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252" y="57888"/>
            <a:ext cx="6858000" cy="425758"/>
          </a:xfrm>
          <a:prstGeom prst="rect">
            <a:avLst/>
          </a:prstGeom>
          <a:solidFill>
            <a:srgbClr val="0A1F8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Entreprise: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4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975566" y="43639"/>
            <a:ext cx="5216434" cy="4257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fr-FR" sz="1200" b="1" dirty="0">
                <a:solidFill>
                  <a:schemeClr val="bg1"/>
                </a:solidFill>
                <a:latin typeface="Arial"/>
              </a:rPr>
              <a:t>PERSPECTIVES DE DEVELOPPEMENT A </a:t>
            </a:r>
            <a:r>
              <a:rPr lang="fr-FR" sz="1200" b="1" dirty="0" smtClean="0">
                <a:solidFill>
                  <a:schemeClr val="bg1"/>
                </a:solidFill>
                <a:latin typeface="Arial"/>
              </a:rPr>
              <a:t>L’INTERNATIONAL</a:t>
            </a:r>
            <a:endParaRPr lang="fr-FR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5947" y="3507164"/>
            <a:ext cx="11921070" cy="2769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endParaRPr lang="fr-FR" sz="1200" b="1" dirty="0" smtClean="0">
              <a:solidFill>
                <a:srgbClr val="302C29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5947" y="3195532"/>
            <a:ext cx="5905403" cy="253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fr-FR" sz="1050" b="1" i="1" dirty="0" smtClean="0">
                <a:latin typeface="Arial"/>
              </a:rPr>
              <a:t>Potentiel de diversification des produits et des marchés de destination</a:t>
            </a:r>
            <a:endParaRPr lang="fr-FR" sz="1050" dirty="0"/>
          </a:p>
        </p:txBody>
      </p:sp>
      <p:sp>
        <p:nvSpPr>
          <p:cNvPr id="17" name="Rectangle 16"/>
          <p:cNvSpPr/>
          <p:nvPr/>
        </p:nvSpPr>
        <p:spPr>
          <a:xfrm>
            <a:off x="52252" y="57888"/>
            <a:ext cx="6858000" cy="425758"/>
          </a:xfrm>
          <a:prstGeom prst="rect">
            <a:avLst/>
          </a:prstGeom>
          <a:solidFill>
            <a:srgbClr val="0A1F8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Entreprise: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451392"/>
              </p:ext>
            </p:extLst>
          </p:nvPr>
        </p:nvGraphicFramePr>
        <p:xfrm>
          <a:off x="128063" y="766778"/>
          <a:ext cx="12015093" cy="21456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44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9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9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9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29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129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12954"/>
                <a:gridCol w="1512954"/>
              </a:tblGrid>
              <a:tr h="477832">
                <a:tc gridSpan="8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Principaux marchés </a:t>
                      </a:r>
                      <a:r>
                        <a:rPr lang="fr-FR" sz="12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actuels</a:t>
                      </a:r>
                      <a:r>
                        <a:rPr lang="fr-FR" sz="1200" b="1" i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à l’export (pays)</a:t>
                      </a:r>
                      <a:endParaRPr lang="fr-FR" sz="12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100" dirty="0">
                        <a:solidFill>
                          <a:srgbClr val="80808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16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Marchés actuels</a:t>
                      </a:r>
                      <a:r>
                        <a:rPr lang="fr-FR" sz="1100" baseline="0" dirty="0" smtClean="0">
                          <a:effectLst/>
                        </a:rPr>
                        <a:t> </a:t>
                      </a:r>
                      <a:r>
                        <a:rPr lang="fr-FR" sz="1100" dirty="0" smtClean="0">
                          <a:effectLst/>
                        </a:rPr>
                        <a:t> à l’export</a:t>
                      </a:r>
                      <a:endParaRPr lang="fr-FR" sz="1100" dirty="0">
                        <a:solidFill>
                          <a:srgbClr val="80808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100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100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100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100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61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CA moyen</a:t>
                      </a:r>
                      <a:r>
                        <a:rPr lang="fr-FR" sz="1100" baseline="0" dirty="0" smtClean="0">
                          <a:effectLst/>
                        </a:rPr>
                        <a:t> </a:t>
                      </a:r>
                      <a:br>
                        <a:rPr lang="fr-FR" sz="1100" baseline="0" dirty="0" smtClean="0">
                          <a:effectLst/>
                        </a:rPr>
                      </a:br>
                      <a:r>
                        <a:rPr lang="fr-FR" sz="1100" baseline="0" dirty="0" smtClean="0">
                          <a:effectLst/>
                        </a:rPr>
                        <a:t>(2019-2021) </a:t>
                      </a:r>
                      <a:br>
                        <a:rPr lang="fr-FR" sz="1100" baseline="0" dirty="0" smtClean="0">
                          <a:effectLst/>
                        </a:rPr>
                      </a:br>
                      <a:r>
                        <a:rPr lang="fr-FR" sz="1100" dirty="0" smtClean="0">
                          <a:effectLst/>
                        </a:rPr>
                        <a:t>par marché (%)</a:t>
                      </a:r>
                      <a:endParaRPr lang="fr-FR" sz="1100" dirty="0">
                        <a:solidFill>
                          <a:srgbClr val="80808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20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9521" y="2904122"/>
            <a:ext cx="9198864" cy="1817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000"/>
              </a:spcAft>
            </a:pPr>
            <a:r>
              <a:rPr lang="fr-FR" sz="1200" dirty="0">
                <a:latin typeface="Garamond" panose="02020404030301010803" pitchFamily="18" charset="0"/>
                <a:ea typeface="Calibri" panose="020F0502020204030204" pitchFamily="34" charset="0"/>
                <a:cs typeface="Tahoma" panose="020B0604030504040204" pitchFamily="34" charset="0"/>
              </a:rPr>
              <a:t>Les entreprises intéressées doivent déposer leurs dossiers de candidature au Ministère de l’Industrie et du Commerce ou les envoyer par poste, et ce au plus tard le</a:t>
            </a:r>
            <a:r>
              <a:rPr lang="fr-FR" sz="1200" b="1" dirty="0">
                <a:latin typeface="Garamond" panose="02020404030301010803" pitchFamily="18" charset="0"/>
                <a:ea typeface="Calibri" panose="020F0502020204030204" pitchFamily="34" charset="0"/>
                <a:cs typeface="Tahoma" panose="020B0604030504040204" pitchFamily="34" charset="0"/>
              </a:rPr>
              <a:t> jeudi </a:t>
            </a:r>
            <a:r>
              <a:rPr lang="fr-FR" sz="1200" b="1" dirty="0" smtClean="0">
                <a:latin typeface="Garamond" panose="02020404030301010803" pitchFamily="18" charset="0"/>
                <a:ea typeface="Calibri" panose="020F0502020204030204" pitchFamily="34" charset="0"/>
                <a:cs typeface="Tahoma" panose="020B0604030504040204" pitchFamily="34" charset="0"/>
              </a:rPr>
              <a:t>01 septembre </a:t>
            </a:r>
            <a:r>
              <a:rPr lang="fr-FR" sz="1200" b="1" dirty="0">
                <a:latin typeface="Garamond" panose="02020404030301010803" pitchFamily="18" charset="0"/>
                <a:ea typeface="Calibri" panose="020F0502020204030204" pitchFamily="34" charset="0"/>
                <a:cs typeface="Tahoma" panose="020B0604030504040204" pitchFamily="34" charset="0"/>
              </a:rPr>
              <a:t>2022</a:t>
            </a:r>
            <a:r>
              <a:rPr lang="fr-FR" sz="1200" dirty="0">
                <a:latin typeface="Garamond" panose="02020404030301010803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fr-FR" sz="1200" b="1" dirty="0">
                <a:latin typeface="Garamond" panose="02020404030301010803" pitchFamily="18" charset="0"/>
                <a:ea typeface="Calibri" panose="020F0502020204030204" pitchFamily="34" charset="0"/>
                <a:cs typeface="Tahoma" panose="020B0604030504040204" pitchFamily="34" charset="0"/>
              </a:rPr>
              <a:t>à 15h00</a:t>
            </a:r>
            <a:r>
              <a:rPr lang="fr-FR" sz="1200" dirty="0">
                <a:latin typeface="Garamond" panose="02020404030301010803" pitchFamily="18" charset="0"/>
                <a:ea typeface="Calibri" panose="020F0502020204030204" pitchFamily="34" charset="0"/>
                <a:cs typeface="Tahoma" panose="020B0604030504040204" pitchFamily="34" charset="0"/>
              </a:rPr>
              <a:t> à l’adresse suivante : 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fr-FR" sz="1200" b="1" dirty="0">
                <a:latin typeface="Garamond" panose="02020404030301010803" pitchFamily="18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0385" algn="ctr">
              <a:lnSpc>
                <a:spcPct val="107000"/>
              </a:lnSpc>
              <a:spcAft>
                <a:spcPts val="0"/>
              </a:spcAft>
            </a:pPr>
            <a:r>
              <a:rPr lang="fr-FR" sz="1100" b="1" dirty="0">
                <a:latin typeface="Garamond" panose="02020404030301010803" pitchFamily="18" charset="0"/>
                <a:ea typeface="Calibri" panose="020F0502020204030204" pitchFamily="34" charset="0"/>
                <a:cs typeface="Tahoma" panose="020B0604030504040204" pitchFamily="34" charset="0"/>
              </a:rPr>
              <a:t>Ministère de l’Industrie et du Commerce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0385" algn="ctr">
              <a:lnSpc>
                <a:spcPct val="107000"/>
              </a:lnSpc>
              <a:spcAft>
                <a:spcPts val="0"/>
              </a:spcAft>
            </a:pPr>
            <a:r>
              <a:rPr lang="fr-FR" sz="1100" b="1" dirty="0" smtClean="0">
                <a:latin typeface="Garamond" panose="02020404030301010803" pitchFamily="18" charset="0"/>
                <a:ea typeface="Calibri" panose="020F0502020204030204" pitchFamily="34" charset="0"/>
                <a:cs typeface="Tahoma" panose="020B0604030504040204" pitchFamily="34" charset="0"/>
              </a:rPr>
              <a:t>Siège de la Direction </a:t>
            </a:r>
            <a:r>
              <a:rPr lang="fr-FR" sz="1100" b="1" dirty="0">
                <a:latin typeface="Garamond" panose="02020404030301010803" pitchFamily="18" charset="0"/>
                <a:ea typeface="Calibri" panose="020F0502020204030204" pitchFamily="34" charset="0"/>
                <a:cs typeface="Tahoma" panose="020B0604030504040204" pitchFamily="34" charset="0"/>
              </a:rPr>
              <a:t>Générale du Commerce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0385" algn="ctr">
              <a:lnSpc>
                <a:spcPct val="107000"/>
              </a:lnSpc>
              <a:spcAft>
                <a:spcPts val="0"/>
              </a:spcAft>
            </a:pPr>
            <a:r>
              <a:rPr lang="fr-FR" sz="1100" b="1" dirty="0" smtClean="0">
                <a:latin typeface="Garamond" panose="02020404030301010803" pitchFamily="18" charset="0"/>
                <a:ea typeface="Calibri" panose="020F0502020204030204" pitchFamily="34" charset="0"/>
                <a:cs typeface="Tahoma" panose="020B0604030504040204" pitchFamily="34" charset="0"/>
              </a:rPr>
              <a:t>Parcelle 14, Business center, aile nord Bd </a:t>
            </a:r>
            <a:r>
              <a:rPr lang="fr-FR" sz="1100" b="1" dirty="0" err="1" smtClean="0">
                <a:latin typeface="Garamond" panose="02020404030301010803" pitchFamily="18" charset="0"/>
                <a:ea typeface="Calibri" panose="020F0502020204030204" pitchFamily="34" charset="0"/>
                <a:cs typeface="Tahoma" panose="020B0604030504040204" pitchFamily="34" charset="0"/>
              </a:rPr>
              <a:t>Erriyad</a:t>
            </a:r>
            <a:r>
              <a:rPr lang="fr-FR" sz="1100" b="1" dirty="0" smtClean="0">
                <a:latin typeface="Garamond" panose="02020404030301010803" pitchFamily="18" charset="0"/>
                <a:ea typeface="Calibri" panose="020F0502020204030204" pitchFamily="34" charset="0"/>
                <a:cs typeface="Tahoma" panose="020B0604030504040204" pitchFamily="34" charset="0"/>
              </a:rPr>
              <a:t>, Hay Riad </a:t>
            </a:r>
            <a:br>
              <a:rPr lang="fr-FR" sz="1100" b="1" dirty="0" smtClean="0">
                <a:latin typeface="Garamond" panose="02020404030301010803" pitchFamily="18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fr-FR" sz="1100" b="1" dirty="0" smtClean="0">
                <a:latin typeface="Garamond" panose="02020404030301010803" pitchFamily="18" charset="0"/>
                <a:ea typeface="Calibri" panose="020F0502020204030204" pitchFamily="34" charset="0"/>
                <a:cs typeface="Tahoma" panose="020B0604030504040204" pitchFamily="34" charset="0"/>
              </a:rPr>
              <a:t>B.P 610 Rabat </a:t>
            </a:r>
            <a:r>
              <a:rPr lang="fr-FR" sz="1100" b="1" dirty="0" err="1" smtClean="0">
                <a:latin typeface="Garamond" panose="02020404030301010803" pitchFamily="18" charset="0"/>
                <a:ea typeface="Calibri" panose="020F0502020204030204" pitchFamily="34" charset="0"/>
                <a:cs typeface="Tahoma" panose="020B0604030504040204" pitchFamily="34" charset="0"/>
              </a:rPr>
              <a:t>Chellah</a:t>
            </a:r>
            <a:r>
              <a:rPr lang="fr-FR" sz="1100" b="1" dirty="0" smtClean="0">
                <a:latin typeface="Garamond" panose="02020404030301010803" pitchFamily="18" charset="0"/>
                <a:ea typeface="Calibri" panose="020F0502020204030204" pitchFamily="34" charset="0"/>
                <a:cs typeface="Tahoma" panose="020B0604030504040204" pitchFamily="34" charset="0"/>
              </a:rPr>
              <a:t>, Maroc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0385" algn="ctr">
              <a:lnSpc>
                <a:spcPct val="107000"/>
              </a:lnSpc>
              <a:spcAft>
                <a:spcPts val="0"/>
              </a:spcAft>
            </a:pPr>
            <a:r>
              <a:rPr lang="en-US" sz="600" b="1" dirty="0">
                <a:latin typeface="Garamond" panose="02020404030301010803" pitchFamily="18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0385" algn="ctr">
              <a:lnSpc>
                <a:spcPct val="107000"/>
              </a:lnSpc>
              <a:spcAft>
                <a:spcPts val="0"/>
              </a:spcAft>
            </a:pPr>
            <a:r>
              <a:rPr lang="en-US" sz="1100" b="1" dirty="0">
                <a:latin typeface="Garamond" panose="02020404030301010803" pitchFamily="18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Royaume du Mar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04" y="85889"/>
            <a:ext cx="4109663" cy="64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15818"/>
            <a:ext cx="12192000" cy="242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 smtClean="0">
                <a:solidFill>
                  <a:schemeClr val="accent1"/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NOTE DE PRESENTATION </a:t>
            </a:r>
            <a:r>
              <a:rPr lang="fr-FR" sz="1000" dirty="0">
                <a:solidFill>
                  <a:schemeClr val="accent1"/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L’ENTREPRISE …….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3263" y="1159221"/>
            <a:ext cx="8551380" cy="54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b="1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CANDIDATURE AU PROGRAMME D’APPUI A L’INTERNATIONAL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b="1" dirty="0" smtClean="0"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 RELANCE EXPORT »</a:t>
            </a:r>
            <a:endParaRPr lang="fr-FR" sz="1100" b="1" dirty="0" smtClean="0">
              <a:effectLst/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94304" y="4962672"/>
            <a:ext cx="6096000" cy="8828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sz="1200" b="1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ahoma" panose="020B0604030504040204" pitchFamily="34" charset="0"/>
              </a:rPr>
              <a:t>Pour plus d’informations</a:t>
            </a:r>
            <a:endParaRPr lang="fr-FR" sz="16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</a:pPr>
            <a:r>
              <a:rPr lang="en-US" sz="1200" u="sng" dirty="0">
                <a:solidFill>
                  <a:srgbClr val="0563C1"/>
                </a:solidFill>
                <a:latin typeface="Garamond" panose="02020404030301010803" pitchFamily="18" charset="0"/>
                <a:ea typeface="Calibri" panose="020F0502020204030204" pitchFamily="34" charset="0"/>
                <a:cs typeface="Tahoma" panose="020B0604030504040204" pitchFamily="34" charset="0"/>
                <a:hlinkClick r:id="rId3"/>
              </a:rPr>
              <a:t>mmouhtadi@mcinet.gov.ma</a:t>
            </a:r>
            <a:r>
              <a:rPr lang="en-US" sz="1200" u="sng" dirty="0">
                <a:solidFill>
                  <a:srgbClr val="0563C1"/>
                </a:solidFill>
                <a:latin typeface="Garamond" panose="02020404030301010803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lang="fr-FR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</a:pPr>
            <a:r>
              <a:rPr lang="en-US" sz="1200" u="sng" dirty="0">
                <a:solidFill>
                  <a:srgbClr val="0563C1"/>
                </a:solidFill>
                <a:latin typeface="Garamond" panose="02020404030301010803" pitchFamily="18" charset="0"/>
                <a:ea typeface="Calibri" panose="020F0502020204030204" pitchFamily="34" charset="0"/>
                <a:cs typeface="Tahoma" panose="020B0604030504040204" pitchFamily="34" charset="0"/>
                <a:hlinkClick r:id="rId4"/>
              </a:rPr>
              <a:t>kmgouni@mcinet.gov.ma</a:t>
            </a:r>
            <a:r>
              <a:rPr lang="en-US" sz="1200" u="sng" dirty="0">
                <a:solidFill>
                  <a:srgbClr val="0563C1"/>
                </a:solidFill>
                <a:latin typeface="Garamond" panose="02020404030301010803" pitchFamily="18" charset="0"/>
                <a:ea typeface="Calibri" panose="020F0502020204030204" pitchFamily="34" charset="0"/>
                <a:cs typeface="Tahoma" panose="020B0604030504040204" pitchFamily="34" charset="0"/>
              </a:rPr>
              <a:t> / </a:t>
            </a:r>
            <a:r>
              <a:rPr lang="en-US" sz="1200" u="sng" dirty="0">
                <a:solidFill>
                  <a:srgbClr val="0563C1"/>
                </a:solidFill>
                <a:latin typeface="Garamond" panose="02020404030301010803" pitchFamily="18" charset="0"/>
                <a:ea typeface="Calibri" panose="020F0502020204030204" pitchFamily="34" charset="0"/>
                <a:cs typeface="Tahoma" panose="020B0604030504040204" pitchFamily="34" charset="0"/>
                <a:hlinkClick r:id="rId5"/>
              </a:rPr>
              <a:t>aelbasri@mcinet.gov.ma</a:t>
            </a:r>
            <a:r>
              <a:rPr lang="en-US" sz="1200" u="sng" dirty="0">
                <a:solidFill>
                  <a:srgbClr val="0563C1"/>
                </a:solidFill>
                <a:latin typeface="Garamond" panose="02020404030301010803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lang="fr-FR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</a:pPr>
            <a:r>
              <a:rPr lang="en-US" sz="1200" dirty="0" err="1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ahoma" panose="020B0604030504040204" pitchFamily="34" charset="0"/>
              </a:rPr>
              <a:t>Tél</a:t>
            </a:r>
            <a:r>
              <a:rPr lang="en-US" sz="12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ahoma" panose="020B0604030504040204" pitchFamily="34" charset="0"/>
              </a:rPr>
              <a:t> : 06 73 70 57 58 / 06 68 81 75 71/ 06 68 81 96 61</a:t>
            </a:r>
            <a:endParaRPr lang="fr-FR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55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5368</TotalTime>
  <Words>268</Words>
  <Application>Microsoft Office PowerPoint</Application>
  <PresentationFormat>Grand écran</PresentationFormat>
  <Paragraphs>88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Garamond</vt:lpstr>
      <vt:lpstr>Tahoma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Elbasri Ahlam</dc:creator>
  <cp:lastModifiedBy>Elbasri Ahlam</cp:lastModifiedBy>
  <cp:revision>84</cp:revision>
  <dcterms:created xsi:type="dcterms:W3CDTF">2022-01-21T12:14:48Z</dcterms:created>
  <dcterms:modified xsi:type="dcterms:W3CDTF">2022-06-29T08:49:10Z</dcterms:modified>
</cp:coreProperties>
</file>